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02" r:id="rId6"/>
  </p:sldMasterIdLst>
  <p:notesMasterIdLst>
    <p:notesMasterId r:id="rId61"/>
  </p:notesMasterIdLst>
  <p:sldIdLst>
    <p:sldId id="256" r:id="rId7"/>
    <p:sldId id="1603" r:id="rId8"/>
    <p:sldId id="264" r:id="rId9"/>
    <p:sldId id="1618" r:id="rId10"/>
    <p:sldId id="1619" r:id="rId11"/>
    <p:sldId id="2134805547" r:id="rId12"/>
    <p:sldId id="2134805471" r:id="rId13"/>
    <p:sldId id="2134805594" r:id="rId14"/>
    <p:sldId id="2134805595" r:id="rId15"/>
    <p:sldId id="2134805596" r:id="rId16"/>
    <p:sldId id="2134805602" r:id="rId17"/>
    <p:sldId id="2134805549" r:id="rId18"/>
    <p:sldId id="2134805533" r:id="rId19"/>
    <p:sldId id="2052" r:id="rId20"/>
    <p:sldId id="312" r:id="rId21"/>
    <p:sldId id="313" r:id="rId22"/>
    <p:sldId id="2134805576" r:id="rId23"/>
    <p:sldId id="2134805577" r:id="rId24"/>
    <p:sldId id="2134805578" r:id="rId25"/>
    <p:sldId id="2134805579" r:id="rId26"/>
    <p:sldId id="2134805580" r:id="rId27"/>
    <p:sldId id="2134805581" r:id="rId28"/>
    <p:sldId id="342" r:id="rId29"/>
    <p:sldId id="331" r:id="rId30"/>
    <p:sldId id="326" r:id="rId31"/>
    <p:sldId id="334" r:id="rId32"/>
    <p:sldId id="315" r:id="rId33"/>
    <p:sldId id="338" r:id="rId34"/>
    <p:sldId id="2134805583" r:id="rId35"/>
    <p:sldId id="2134805584" r:id="rId36"/>
    <p:sldId id="2134805585" r:id="rId37"/>
    <p:sldId id="2134805586" r:id="rId38"/>
    <p:sldId id="2134805588" r:id="rId39"/>
    <p:sldId id="2134805601" r:id="rId40"/>
    <p:sldId id="2134805597" r:id="rId41"/>
    <p:sldId id="2134805599" r:id="rId42"/>
    <p:sldId id="2134805600" r:id="rId43"/>
    <p:sldId id="2134805608" r:id="rId44"/>
    <p:sldId id="2134805607" r:id="rId45"/>
    <p:sldId id="2134805603" r:id="rId46"/>
    <p:sldId id="2134805606" r:id="rId47"/>
    <p:sldId id="2134805605" r:id="rId48"/>
    <p:sldId id="2134805604" r:id="rId49"/>
    <p:sldId id="2134805609" r:id="rId50"/>
    <p:sldId id="2134805610" r:id="rId51"/>
    <p:sldId id="2134805611" r:id="rId52"/>
    <p:sldId id="2134805612" r:id="rId53"/>
    <p:sldId id="2134805613" r:id="rId54"/>
    <p:sldId id="2134805614" r:id="rId55"/>
    <p:sldId id="2134805615" r:id="rId56"/>
    <p:sldId id="2134805616" r:id="rId57"/>
    <p:sldId id="2134805619" r:id="rId58"/>
    <p:sldId id="2134805618" r:id="rId59"/>
    <p:sldId id="162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F2EB45-57F9-4633-B1A3-0559CE36FEF7}" v="29" dt="2021-04-14T15:54:13.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448" autoAdjust="0"/>
  </p:normalViewPr>
  <p:slideViewPr>
    <p:cSldViewPr snapToGrid="0">
      <p:cViewPr varScale="1">
        <p:scale>
          <a:sx n="82" d="100"/>
          <a:sy n="82" d="100"/>
        </p:scale>
        <p:origin x="165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DF779-6456-414B-BEF4-39D1A8248141}" type="datetimeFigureOut">
              <a:rPr lang="en-GB" smtClean="0"/>
              <a:t>16/04/2021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337C0-F1A2-4D14-BACD-4EEAD5A49CB8}" type="slidenum">
              <a:rPr lang="en-GB" smtClean="0"/>
              <a:t>‹#›</a:t>
            </a:fld>
            <a:endParaRPr lang="en-GB"/>
          </a:p>
        </p:txBody>
      </p:sp>
    </p:spTree>
    <p:extLst>
      <p:ext uri="{BB962C8B-B14F-4D97-AF65-F5344CB8AC3E}">
        <p14:creationId xmlns:p14="http://schemas.microsoft.com/office/powerpoint/2010/main" val="3765729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nam06.safelinks.protection.outlook.com/?url=https%3A%2F%2Fwww.microsoft.com%2Fen-us%2Fmicrosoft-365%2Fwork-productivity-trends-report&amp;data=04%7C01%7CShin-Yi.Lim%40microsoft.com%7Ccd5a8c71de984aea0c6908d881258e20%7C72f988bf86f141af91ab2d7cd011db47%7C1%7C0%7C637401345585510164%7CUnknown%7CTWFpbGZsb3d8eyJWIjoiMC4wLjAwMDAiLCJQIjoiV2luMzIiLCJBTiI6Ik1haWwiLCJXVCI6Mn0%3D%7C1000&amp;sdata=NRBsRVPCNBAdKS1Rgkb47B47wGTVzSNEbezZloyQa%2Bo%3D&amp;reserved=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u="none" strike="noStrike">
                <a:solidFill>
                  <a:srgbClr val="000000"/>
                </a:solidFill>
                <a:effectLst/>
                <a:latin typeface="Calibri" panose="020F0502020204030204" pitchFamily="34" charset="0"/>
              </a:rPr>
              <a:t>There has never been a bigger need for technology, data and insights that are designed to enable a great employee experience, regardless of your location.</a:t>
            </a:r>
            <a:r>
              <a:rPr lang="en-US" sz="1800" b="0" i="0">
                <a:effectLst/>
                <a:latin typeface="Calibri" panose="020F0502020204030204" pitchFamily="34" charset="0"/>
              </a:rPr>
              <a:t>​</a:t>
            </a:r>
          </a:p>
          <a:p>
            <a:pPr algn="l" rtl="0" fontAlgn="base"/>
            <a:endParaRPr lang="en-US" sz="2800" b="0" i="0">
              <a:effectLst/>
            </a:endParaRPr>
          </a:p>
          <a:p>
            <a:pPr algn="l" rtl="0" fontAlgn="base"/>
            <a:r>
              <a:rPr lang="en-US" sz="1800" b="0" i="0" u="sng">
                <a:solidFill>
                  <a:srgbClr val="000000"/>
                </a:solidFill>
                <a:effectLst/>
                <a:latin typeface="Calibri" panose="020F0502020204030204" pitchFamily="34" charset="0"/>
              </a:rPr>
              <a:t>Employees</a:t>
            </a:r>
            <a:r>
              <a:rPr lang="en-US" sz="1800" b="0" i="0" u="none" strike="noStrike">
                <a:solidFill>
                  <a:srgbClr val="000000"/>
                </a:solidFill>
                <a:effectLst/>
                <a:latin typeface="Calibri" panose="020F0502020204030204" pitchFamily="34" charset="0"/>
              </a:rPr>
              <a:t> want to feel more connected, more aligned to their company purpose and mission.  They want to grow, make an impact, and make a difference.</a:t>
            </a:r>
            <a:r>
              <a:rPr lang="en-US" sz="1800" b="0" i="0">
                <a:effectLst/>
                <a:latin typeface="Calibri" panose="020F0502020204030204" pitchFamily="34" charset="0"/>
              </a:rPr>
              <a:t>​</a:t>
            </a:r>
            <a:endParaRPr lang="en-US" sz="2800" b="0" i="0">
              <a:effectLst/>
            </a:endParaRPr>
          </a:p>
          <a:p>
            <a:pPr algn="l" rtl="0" fontAlgn="base"/>
            <a:r>
              <a:rPr lang="en-US" sz="1800" b="0" i="0" u="sng">
                <a:solidFill>
                  <a:srgbClr val="000000"/>
                </a:solidFill>
                <a:effectLst/>
                <a:latin typeface="Calibri" panose="020F0502020204030204" pitchFamily="34" charset="0"/>
              </a:rPr>
              <a:t>Leaders</a:t>
            </a:r>
            <a:r>
              <a:rPr lang="en-US" sz="1800" b="0" i="0" u="none" strike="noStrike">
                <a:solidFill>
                  <a:srgbClr val="000000"/>
                </a:solidFill>
                <a:effectLst/>
                <a:latin typeface="Calibri" panose="020F0502020204030204" pitchFamily="34" charset="0"/>
              </a:rPr>
              <a:t> need a modern way to engage and develop their employees </a:t>
            </a:r>
            <a:r>
              <a:rPr lang="en-US" sz="1800" b="0" i="0">
                <a:effectLst/>
                <a:latin typeface="Calibri" panose="020F0502020204030204" pitchFamily="34" charset="0"/>
              </a:rPr>
              <a:t>​</a:t>
            </a:r>
            <a:endParaRPr lang="en-US" sz="2800" b="0" i="0">
              <a:effectLst/>
            </a:endParaRPr>
          </a:p>
          <a:p>
            <a:pPr defTabSz="932742">
              <a:spcBef>
                <a:spcPts val="800"/>
              </a:spcBef>
              <a:defRPr/>
            </a:pPr>
            <a:r>
              <a:rPr lang="en-US" sz="1800" b="0" i="0" u="none" strike="noStrike">
                <a:solidFill>
                  <a:srgbClr val="000000"/>
                </a:solidFill>
                <a:effectLst/>
                <a:latin typeface="Calibri" panose="020F0502020204030204" pitchFamily="34" charset="0"/>
              </a:rPr>
              <a:t>And </a:t>
            </a:r>
            <a:r>
              <a:rPr lang="en-US" sz="1800" b="0" i="0" u="sng">
                <a:solidFill>
                  <a:srgbClr val="000000"/>
                </a:solidFill>
                <a:effectLst/>
                <a:latin typeface="Calibri" panose="020F0502020204030204" pitchFamily="34" charset="0"/>
              </a:rPr>
              <a:t>IT</a:t>
            </a:r>
            <a:r>
              <a:rPr lang="en-US" sz="1800" b="0" i="0" u="none" strike="noStrike">
                <a:solidFill>
                  <a:srgbClr val="000000"/>
                </a:solidFill>
                <a:effectLst/>
                <a:latin typeface="Calibri" panose="020F0502020204030204" pitchFamily="34" charset="0"/>
              </a:rPr>
              <a:t> needs to be able to quickly enable this modern employee experience without having to rip and replace all their existing systems. </a:t>
            </a:r>
            <a:r>
              <a:rPr lang="en-US" sz="1800">
                <a:cs typeface="Times New Roman" panose="02020603050405020304" pitchFamily="18" charset="0"/>
              </a:rPr>
              <a:t>IT buyers are concerned with:</a:t>
            </a:r>
          </a:p>
          <a:p>
            <a:pPr defTabSz="932742">
              <a:spcBef>
                <a:spcPts val="800"/>
              </a:spcBef>
              <a:defRPr/>
            </a:pPr>
            <a:r>
              <a:rPr lang="en-US" sz="1800" b="0">
                <a:cs typeface="Times New Roman" panose="02020603050405020304" pitchFamily="18" charset="0"/>
              </a:rPr>
              <a:t>Managing </a:t>
            </a:r>
            <a:r>
              <a:rPr lang="en-US" sz="1800" b="0">
                <a:solidFill>
                  <a:schemeClr val="accent1"/>
                </a:solidFill>
                <a:cs typeface="Times New Roman" panose="02020603050405020304" pitchFamily="18" charset="0"/>
              </a:rPr>
              <a:t>fragmented apps </a:t>
            </a:r>
            <a:r>
              <a:rPr lang="en-US" sz="1800" b="0">
                <a:cs typeface="Times New Roman" panose="02020603050405020304" pitchFamily="18" charset="0"/>
              </a:rPr>
              <a:t>&amp; limiting tech sprawl.</a:t>
            </a:r>
          </a:p>
          <a:p>
            <a:pPr defTabSz="932742">
              <a:spcBef>
                <a:spcPts val="800"/>
              </a:spcBef>
              <a:defRPr/>
            </a:pPr>
            <a:r>
              <a:rPr lang="en-US" sz="1800" b="0">
                <a:cs typeface="Times New Roman" panose="02020603050405020304" pitchFamily="18" charset="0"/>
              </a:rPr>
              <a:t>Reducing</a:t>
            </a:r>
            <a:r>
              <a:rPr lang="en-US" sz="1800" b="0">
                <a:solidFill>
                  <a:schemeClr val="accent1"/>
                </a:solidFill>
                <a:cs typeface="Times New Roman" panose="02020603050405020304" pitchFamily="18" charset="0"/>
              </a:rPr>
              <a:t> technology and</a:t>
            </a:r>
            <a:r>
              <a:rPr lang="en-US" sz="1800" b="0">
                <a:cs typeface="Times New Roman" panose="02020603050405020304" pitchFamily="18" charset="0"/>
              </a:rPr>
              <a:t> </a:t>
            </a:r>
            <a:r>
              <a:rPr lang="en-US" sz="1800" b="0">
                <a:solidFill>
                  <a:schemeClr val="accent1"/>
                </a:solidFill>
                <a:cs typeface="Times New Roman" panose="02020603050405020304" pitchFamily="18" charset="0"/>
              </a:rPr>
              <a:t>integration costs.</a:t>
            </a:r>
          </a:p>
          <a:p>
            <a:pPr marL="0" marR="0" lvl="0" indent="0" algn="l" defTabSz="932742" rtl="0" eaLnBrk="1" fontAlgn="auto" latinLnBrk="0" hangingPunct="1">
              <a:lnSpc>
                <a:spcPct val="100000"/>
              </a:lnSpc>
              <a:spcBef>
                <a:spcPts val="800"/>
              </a:spcBef>
              <a:spcAft>
                <a:spcPts val="0"/>
              </a:spcAft>
              <a:buClrTx/>
              <a:buSzTx/>
              <a:buFontTx/>
              <a:buNone/>
              <a:tabLst/>
              <a:defRPr/>
            </a:pPr>
            <a:r>
              <a:rPr lang="en-US" sz="1800" b="0">
                <a:cs typeface="Times New Roman" panose="02020603050405020304" pitchFamily="18" charset="0"/>
              </a:rPr>
              <a:t>Showcasing </a:t>
            </a:r>
            <a:r>
              <a:rPr lang="en-US" sz="1800" b="0">
                <a:solidFill>
                  <a:schemeClr val="accent1"/>
                </a:solidFill>
                <a:cs typeface="Times New Roman" panose="02020603050405020304" pitchFamily="18" charset="0"/>
              </a:rPr>
              <a:t>tech as an enabler </a:t>
            </a:r>
            <a:r>
              <a:rPr lang="en-US" sz="1800" b="0">
                <a:cs typeface="Times New Roman" panose="02020603050405020304" pitchFamily="18" charset="0"/>
              </a:rPr>
              <a:t>of business/culture outcomes.</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algn="l" rtl="0" fontAlgn="base"/>
            <a:endParaRPr lang="en-US" sz="2800" b="0" i="0">
              <a:effectLst/>
            </a:endParaRPr>
          </a:p>
          <a:p>
            <a:pPr algn="l" rtl="0" fontAlgn="base"/>
            <a:r>
              <a:rPr lang="en-US" sz="1800" b="0" i="0" u="none" strike="noStrike">
                <a:solidFill>
                  <a:srgbClr val="000000"/>
                </a:solidFill>
                <a:effectLst/>
                <a:latin typeface="Calibri" panose="020F0502020204030204" pitchFamily="34" charset="0"/>
              </a:rPr>
              <a:t>What is needed is a </a:t>
            </a:r>
            <a:r>
              <a:rPr lang="en-US" sz="1800" b="0" i="0" u="sng">
                <a:solidFill>
                  <a:srgbClr val="000000"/>
                </a:solidFill>
                <a:effectLst/>
                <a:latin typeface="Calibri" panose="020F0502020204030204" pitchFamily="34" charset="0"/>
              </a:rPr>
              <a:t>new approach and a new category of technology solutions </a:t>
            </a:r>
            <a:r>
              <a:rPr lang="en-US" sz="1800" b="0" i="0" u="none" strike="noStrike">
                <a:solidFill>
                  <a:srgbClr val="000000"/>
                </a:solidFill>
                <a:effectLst/>
                <a:latin typeface="Calibri" panose="020F0502020204030204" pitchFamily="34" charset="0"/>
              </a:rPr>
              <a:t>we call Employee Experience platforms or EXP.</a:t>
            </a:r>
            <a:r>
              <a:rPr lang="en-US" sz="1800" b="0" i="0">
                <a:effectLst/>
                <a:latin typeface="Calibri" panose="020F0502020204030204" pitchFamily="34" charset="0"/>
              </a:rPr>
              <a:t>​</a:t>
            </a:r>
          </a:p>
          <a:p>
            <a:pPr algn="l" rtl="0" fontAlgn="base"/>
            <a:endParaRPr lang="en-US" sz="2800" b="0" i="0">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Calibri" panose="020F0502020204030204" pitchFamily="34" charset="0"/>
              </a:rPr>
              <a:t>An EXP is a digital platform that puts people at the center by bringing together systems of work with systems of support into an integrated employee experience, and it provides people with the resources and support they need to succeed and thrive, no matter their location.  </a:t>
            </a:r>
            <a:r>
              <a:rPr lang="en-US" sz="1800" b="0" i="0">
                <a:effectLst/>
                <a:latin typeface="Calibri" panose="020F0502020204030204" pitchFamily="34" charset="0"/>
              </a:rPr>
              <a:t>​</a:t>
            </a:r>
            <a:r>
              <a:rPr lang="en-US" sz="1800">
                <a:effectLst/>
                <a:latin typeface="Calibri" panose="020F0502020204030204" pitchFamily="34" charset="0"/>
                <a:ea typeface="Calibri" panose="020F0502020204030204" pitchFamily="34" charset="0"/>
                <a:cs typeface="Times New Roman" panose="02020603050405020304" pitchFamily="18" charset="0"/>
              </a:rPr>
              <a:t>It also needs to provide an open and extensible platform that is customizable and works with your existing systems and tools.</a:t>
            </a:r>
            <a:endParaRPr lang="en-US" sz="1800" b="0" i="0">
              <a:effectLst/>
              <a:latin typeface="Calibri" panose="020F0502020204030204" pitchFamily="34" charset="0"/>
            </a:endParaRPr>
          </a:p>
          <a:p>
            <a:pPr algn="l" rtl="0" fontAlgn="base"/>
            <a:endParaRPr lang="en-US" sz="2800" b="0" i="0">
              <a:effectLst/>
            </a:endParaRPr>
          </a:p>
          <a:p>
            <a:pPr algn="l" rtl="0" fontAlgn="base"/>
            <a:r>
              <a:rPr lang="en-US" sz="1800" b="0" i="0" u="none" strike="noStrike">
                <a:solidFill>
                  <a:srgbClr val="000000"/>
                </a:solidFill>
                <a:effectLst/>
                <a:latin typeface="Calibri" panose="020F0502020204030204" pitchFamily="34" charset="0"/>
              </a:rPr>
              <a:t>Today, there are a lot of vendors focused on employee engagement and wellbeing.  But they are mostly point solutions looking to solve one or a few of the symptoms in separate experiences.</a:t>
            </a:r>
            <a:endParaRPr lang="en-US" sz="2800" b="0" i="0">
              <a:effectLst/>
            </a:endParaRPr>
          </a:p>
          <a:p>
            <a:pPr algn="l" rtl="0" fontAlgn="base"/>
            <a:r>
              <a:rPr lang="en-US" sz="1800" b="0" i="0" u="none" strike="noStrike">
                <a:solidFill>
                  <a:srgbClr val="000000"/>
                </a:solidFill>
                <a:effectLst/>
                <a:latin typeface="Calibri" panose="020F0502020204030204" pitchFamily="34" charset="0"/>
              </a:rPr>
              <a:t>Today’s solutions are fragmented, and they are disconnected from where people are doing their work. The services and resources employees need are often undiscovered or locked up in systems of record rather than a natural part of people’s communication and workflow.</a:t>
            </a:r>
            <a:r>
              <a:rPr lang="en-US" sz="1800" b="0" i="0">
                <a:effectLst/>
                <a:latin typeface="Calibri" panose="020F0502020204030204" pitchFamily="34" charset="0"/>
              </a:rPr>
              <a:t>​</a:t>
            </a:r>
            <a:endParaRPr lang="en-US" sz="2800" b="0" i="0">
              <a:effectLst/>
            </a:endParaRPr>
          </a:p>
          <a:p>
            <a:pPr algn="l" rtl="0" fontAlgn="base"/>
            <a:r>
              <a:rPr lang="en-US" sz="1800" b="0" i="0" u="none" strike="noStrike">
                <a:solidFill>
                  <a:srgbClr val="000000"/>
                </a:solidFill>
                <a:effectLst/>
                <a:latin typeface="Calibri" panose="020F0502020204030204" pitchFamily="34" charset="0"/>
              </a:rPr>
              <a:t>The vision for Viva is an integrated employee experience that brings together all these resources into the natural flow of everyday work.</a:t>
            </a:r>
            <a:r>
              <a:rPr lang="en-US" sz="1800" b="0" i="0">
                <a:effectLst/>
                <a:latin typeface="Calibri" panose="020F0502020204030204" pitchFamily="34" charset="0"/>
              </a:rPr>
              <a:t>​</a:t>
            </a:r>
            <a:endParaRPr lang="en-US" sz="2800" b="0" i="0">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6582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Times New Roman" panose="02020603050405020304" pitchFamily="18" charset="0"/>
              </a:rPr>
              <a:t>Viva Connections</a:t>
            </a:r>
            <a:r>
              <a:rPr lang="en-US" sz="1800">
                <a:effectLst/>
                <a:latin typeface="Segoe UI" panose="020B0502040204020203" pitchFamily="34" charset="0"/>
                <a:ea typeface="Times New Roman" panose="02020603050405020304" pitchFamily="18" charset="0"/>
              </a:rPr>
              <a:t> is your gateway to a modern experience, allowing you to stay engaged and informed no matter where you work.</a:t>
            </a:r>
            <a:r>
              <a:rPr lang="en-US" sz="180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20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Times New Roman" panose="02020603050405020304" pitchFamily="18" charset="0"/>
              </a:rPr>
              <a:t>Here’s an example for a company called </a:t>
            </a:r>
            <a:r>
              <a:rPr lang="en-US" sz="1800" err="1">
                <a:effectLst/>
                <a:latin typeface="Segoe UI" panose="020B0502040204020203" pitchFamily="34" charset="0"/>
                <a:ea typeface="Times New Roman" panose="02020603050405020304" pitchFamily="18" charset="0"/>
              </a:rPr>
              <a:t>Relecloud</a:t>
            </a:r>
            <a:r>
              <a:rPr lang="en-US" sz="1800">
                <a:effectLst/>
                <a:latin typeface="Segoe UI" panose="020B0502040204020203" pitchFamily="34" charset="0"/>
                <a:ea typeface="Times New Roman" panose="02020603050405020304" pitchFamily="18" charset="0"/>
              </a:rPr>
              <a:t>.</a:t>
            </a:r>
          </a:p>
          <a:p>
            <a:pPr marL="0" marR="0">
              <a:lnSpc>
                <a:spcPct val="107000"/>
              </a:lnSpc>
              <a:spcBef>
                <a:spcPts val="0"/>
              </a:spcBef>
              <a:spcAft>
                <a:spcPts val="800"/>
              </a:spcAft>
            </a:pPr>
            <a:endParaRPr lang="en-US" sz="1800">
              <a:effectLst/>
              <a:latin typeface="Segoe UI" panose="020B0502040204020203" pitchFamily="34" charset="0"/>
              <a:ea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Times New Roman" panose="02020603050405020304" pitchFamily="18" charset="0"/>
              </a:rPr>
              <a:t>The Connections app is pinned to the top of the app bar—the left rail—in Teams.</a:t>
            </a:r>
          </a:p>
          <a:p>
            <a:pPr marL="0" marR="0">
              <a:lnSpc>
                <a:spcPct val="107000"/>
              </a:lnSpc>
              <a:spcBef>
                <a:spcPts val="0"/>
              </a:spcBef>
              <a:spcAft>
                <a:spcPts val="800"/>
              </a:spcAft>
            </a:pPr>
            <a:endParaRPr lang="en-US" sz="1800">
              <a:effectLst/>
              <a:latin typeface="Segoe UI" panose="020B0502040204020203" pitchFamily="34" charset="0"/>
              <a:ea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Times New Roman" panose="02020603050405020304" pitchFamily="18" charset="0"/>
              </a:rPr>
              <a:t>As you can see, Connections is customized for your organization.</a:t>
            </a:r>
          </a:p>
          <a:p>
            <a:pPr marL="0" marR="0">
              <a:lnSpc>
                <a:spcPct val="107000"/>
              </a:lnSpc>
              <a:spcBef>
                <a:spcPts val="0"/>
              </a:spcBef>
              <a:spcAft>
                <a:spcPts val="800"/>
              </a:spcAft>
            </a:pPr>
            <a:endParaRPr lang="en-US" sz="1800">
              <a:effectLst/>
              <a:latin typeface="Segoe UI" panose="020B0502040204020203" pitchFamily="34" charset="0"/>
              <a:ea typeface="Times New Roman" panose="02020603050405020304" pitchFamily="18" charset="0"/>
            </a:endParaRPr>
          </a:p>
          <a:p>
            <a:pPr marL="0" marR="0">
              <a:lnSpc>
                <a:spcPct val="107000"/>
              </a:lnSpc>
              <a:spcBef>
                <a:spcPts val="0"/>
              </a:spcBef>
              <a:spcAft>
                <a:spcPts val="800"/>
              </a:spcAft>
            </a:pPr>
            <a:r>
              <a:rPr lang="en-US" sz="1800">
                <a:effectLst/>
                <a:latin typeface="Segoe UI" panose="020B0502040204020203" pitchFamily="34" charset="0"/>
                <a:ea typeface="Times New Roman" panose="02020603050405020304" pitchFamily="18" charset="0"/>
              </a:rPr>
              <a:t>And what you see is personalized for you—based on your role and location, for example.</a:t>
            </a:r>
          </a:p>
          <a:p>
            <a:pPr marL="0" marR="0">
              <a:lnSpc>
                <a:spcPct val="107000"/>
              </a:lnSpc>
              <a:spcBef>
                <a:spcPts val="0"/>
              </a:spcBef>
              <a:spcAft>
                <a:spcPts val="800"/>
              </a:spcAft>
            </a:pPr>
            <a:endParaRPr lang="en-US" sz="1800">
              <a:effectLst/>
              <a:latin typeface="Segoe UI" panose="020B0502040204020203" pitchFamily="34" charset="0"/>
              <a:ea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911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There’s a personalized feed of </a:t>
            </a:r>
            <a:r>
              <a:rPr lang="en-US" sz="1800" b="1">
                <a:effectLst/>
                <a:latin typeface="Segoe UI" panose="020B0502040204020203" pitchFamily="34" charset="0"/>
                <a:ea typeface="Times New Roman" panose="02020603050405020304" pitchFamily="18" charset="0"/>
              </a:rPr>
              <a:t>relevant news, announcements, and conversations so you’re always in the know</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You can keep up with important announcements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from your company and your teams</a:t>
            </a: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and join in valuable conversations with people across the organization with Viva’s integration to Yammer</a:t>
            </a:r>
            <a:endParaRPr lang="en-US" sz="1800" b="0"/>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34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There’s a personalized feed of </a:t>
            </a:r>
            <a:r>
              <a:rPr lang="en-US" sz="1800" b="1">
                <a:effectLst/>
                <a:latin typeface="Segoe UI" panose="020B0502040204020203" pitchFamily="34" charset="0"/>
                <a:ea typeface="Times New Roman" panose="02020603050405020304" pitchFamily="18" charset="0"/>
              </a:rPr>
              <a:t>relevant news, announcements, and conversations so you’re always in the know</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You can keep up with important announcements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from your company and your teams</a:t>
            </a: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and join in valuable conversations with people across the organization with Viva’s integration to Yammer</a:t>
            </a: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844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There’s a personalized feed of </a:t>
            </a:r>
            <a:r>
              <a:rPr lang="en-US" sz="1800" b="0">
                <a:effectLst/>
                <a:latin typeface="Segoe UI" panose="020B0502040204020203" pitchFamily="34" charset="0"/>
                <a:ea typeface="Times New Roman" panose="02020603050405020304" pitchFamily="18" charset="0"/>
              </a:rPr>
              <a:t>relevant news, announcements, and conversations so you’re always in the know</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You can keep up with important announcements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from your company and your teams</a:t>
            </a: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and join in valuable conversations with people across the organization with Viva’s integration to Yammer</a:t>
            </a: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913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There’s a personalized feed of </a:t>
            </a:r>
            <a:r>
              <a:rPr lang="en-US" sz="1800" b="0">
                <a:effectLst/>
                <a:latin typeface="Segoe UI" panose="020B0502040204020203" pitchFamily="34" charset="0"/>
                <a:ea typeface="Times New Roman" panose="02020603050405020304" pitchFamily="18" charset="0"/>
              </a:rPr>
              <a:t>relevant news, announcements, and conversations so you’re always in the know</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You can keep up with important announcements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from your company and your teams</a:t>
            </a:r>
            <a:endParaRPr lang="en-US" sz="1800" b="1"/>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and join in valuable conversations with people across the organization with Viva’s integration to Yammer</a:t>
            </a: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There’s a personalized feed of </a:t>
            </a:r>
            <a:r>
              <a:rPr lang="en-US" sz="1800" b="0">
                <a:effectLst/>
                <a:latin typeface="Segoe UI" panose="020B0502040204020203" pitchFamily="34" charset="0"/>
                <a:ea typeface="Times New Roman" panose="02020603050405020304" pitchFamily="18" charset="0"/>
              </a:rPr>
              <a:t>relevant news, announcements, and conversations so you’re always in the know</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You can keep up with important announcements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from your company and your teams</a:t>
            </a: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a:ea typeface="Calibri" panose="020F0502020204030204" pitchFamily="34" charset="0"/>
                <a:cs typeface="Calibri"/>
              </a:rPr>
              <a:t>and join in valuable conversations with people across the organization with Viva’s integration to Yammer</a:t>
            </a:r>
            <a:endParaRPr lang="en-US" sz="1800" b="1">
              <a:latin typeface="Calibri"/>
              <a:cs typeface="Calibri"/>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1"/>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cs typeface="Times New Roman" panose="02020603050405020304" pitchFamily="18" charset="0"/>
              </a:rPr>
              <a:t>[CLICK]</a:t>
            </a:r>
            <a:endParaRPr lang="en-US" sz="1800" b="1"/>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891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ADVANCES AUTOMATICALLY]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466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p>
            <a:r>
              <a:rPr lang="en-US" b="1"/>
              <a:t>The feed uses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content and signals from Microsoft Graph</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to make it personalized, and relevant to you.</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cs typeface="Times New Roman" panose="02020603050405020304" pitchFamily="18" charset="0"/>
              </a:rPr>
              <a:t>And your organization can target communications and featured conversations,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cs typeface="Times New Roman" panose="02020603050405020304" pitchFamily="18" charset="0"/>
              </a:rPr>
              <a:t>to make sure the right information gets to the right people, wherever they work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514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p>
            <a:r>
              <a:rPr lang="en-US"/>
              <a:t>The feed uses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content and signals from Microsoft Graph</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to make it personalized, and relevant to you.</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cs typeface="Times New Roman" panose="02020603050405020304" pitchFamily="18" charset="0"/>
              </a:rPr>
              <a:t>And your organization can target communications and featured conversations,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cs typeface="Times New Roman" panose="02020603050405020304" pitchFamily="18" charset="0"/>
              </a:rPr>
              <a:t>to make sure the right information gets to the right people, wherever they work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371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a:t>
            </a:r>
            <a:r>
              <a:rPr kumimoji="0" lang="en-US" sz="400" b="0" i="0" u="none" strike="noStrike" kern="1200" cap="none" spc="0" normalizeH="0" baseline="0" noProof="0" err="1">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VivaRESS</a:t>
            </a: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3607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r>
              <a:rPr lang="en-US" sz="1800"/>
              <a:t>The feed uses</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content and signals from Microsoft Graph</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to make it personalized, and relevant to you.</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cs typeface="Times New Roman" panose="02020603050405020304" pitchFamily="18" charset="0"/>
              </a:rPr>
              <a:t>And your organization can target communications and featured conversations,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cs typeface="Times New Roman" panose="02020603050405020304" pitchFamily="18" charset="0"/>
              </a:rPr>
              <a:t>to make sure the right information gets to the right people, wherever they work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877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r>
              <a:rPr lang="en-US" sz="1800"/>
              <a:t>The feed uses</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content and signals from Microsoft Graph</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to make it personalized, and relevant to you.</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cs typeface="Times New Roman" panose="02020603050405020304" pitchFamily="18" charset="0"/>
              </a:rPr>
              <a:t>And your organization can target communications and featured conversations,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cs typeface="Times New Roman" panose="02020603050405020304" pitchFamily="18" charset="0"/>
              </a:rPr>
              <a:t>to make sure the right information gets to the right people, wherever they work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979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r>
              <a:rPr lang="en-US" sz="1800"/>
              <a:t>The feed uses</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content and signals from Microsoft Graph</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to make it personalized, and relevant to you.</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cs typeface="Times New Roman" panose="02020603050405020304" pitchFamily="18" charset="0"/>
              </a:rPr>
              <a:t>And your organization can target communications and featured conversations,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cs typeface="Times New Roman" panose="02020603050405020304" pitchFamily="18" charset="0"/>
              </a:rPr>
              <a:t>to make sure the right information gets to the right people, wherever they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640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r>
              <a:rPr lang="en-US" sz="1800" b="1">
                <a:effectLst/>
                <a:latin typeface="Calibri" panose="020F0502020204030204" pitchFamily="34" charset="0"/>
                <a:ea typeface="Calibri" panose="020F0502020204030204" pitchFamily="34" charset="0"/>
                <a:cs typeface="Times New Roman" panose="02020603050405020304" pitchFamily="18" charset="0"/>
              </a:rPr>
              <a:t>In addition to the personalized feed of news and conversation, Connections gives you a personalized dashboard.</a:t>
            </a:r>
          </a:p>
          <a:p>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Your dashboard is  a single destination for all the helpful company resources and tools you need as an employee</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r>
              <a:rPr lang="en-US" sz="1800" b="0">
                <a:effectLst/>
                <a:latin typeface="Calibri" panose="020F0502020204030204" pitchFamily="34" charset="0"/>
                <a:ea typeface="Calibri" panose="020F0502020204030204" pitchFamily="34" charset="0"/>
                <a:cs typeface="Times New Roman" panose="02020603050405020304" pitchFamily="18" charset="0"/>
              </a:rPr>
              <a:t>such as health checks, time off requests, … [</a:t>
            </a:r>
            <a:r>
              <a:rPr lang="en-US" sz="1800" b="0" i="1">
                <a:effectLst/>
                <a:latin typeface="Calibri" panose="020F0502020204030204" pitchFamily="34" charset="0"/>
                <a:ea typeface="Calibri" panose="020F0502020204030204" pitchFamily="34" charset="0"/>
                <a:cs typeface="Times New Roman" panose="02020603050405020304" pitchFamily="18" charset="0"/>
              </a:rPr>
              <a:t>continuing</a:t>
            </a:r>
            <a:r>
              <a:rPr lang="en-US" sz="1800" b="0">
                <a:effectLst/>
                <a:latin typeface="Calibri" panose="020F0502020204030204" pitchFamily="34" charset="0"/>
                <a:ea typeface="Calibri" panose="020F0502020204030204" pitchFamily="34" charset="0"/>
                <a:cs typeface="Times New Roman" panose="02020603050405020304" pitchFamily="18" charset="0"/>
              </a:rPr>
              <a:t>]</a:t>
            </a:r>
          </a:p>
          <a:p>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[CLICK]</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554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Times New Roman" panose="02020603050405020304" pitchFamily="18" charset="0"/>
              </a:rPr>
              <a:t>[SLIDES ADVANCE AUTOMATICALLY AS YOU SPEAK]</a:t>
            </a:r>
          </a:p>
          <a:p>
            <a:pPr marL="0" marR="0">
              <a:lnSpc>
                <a:spcPct val="107000"/>
              </a:lnSpc>
              <a:spcBef>
                <a:spcPts val="0"/>
              </a:spcBef>
              <a:spcAft>
                <a:spcPts val="800"/>
              </a:spcAft>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r>
              <a:rPr lang="en-US" sz="1800" b="0">
                <a:effectLst/>
                <a:latin typeface="Calibri" panose="020F0502020204030204" pitchFamily="34" charset="0"/>
                <a:ea typeface="Calibri" panose="020F0502020204030204" pitchFamily="34" charset="0"/>
                <a:cs typeface="Times New Roman" panose="02020603050405020304" pitchFamily="18" charset="0"/>
              </a:rPr>
              <a:t>In addition to the new, personalized feed of news and conversation, Connections gives you a personalized dashboard.</a:t>
            </a:r>
          </a:p>
          <a:p>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Your dashboard is a single destination for all the helpful company resources and tools you need as an employee</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r>
              <a:rPr lang="en-US" sz="1800" b="1">
                <a:effectLst/>
                <a:latin typeface="Calibri" panose="020F0502020204030204" pitchFamily="34" charset="0"/>
                <a:ea typeface="Calibri" panose="020F0502020204030204" pitchFamily="34" charset="0"/>
                <a:cs typeface="Times New Roman" panose="02020603050405020304" pitchFamily="18" charset="0"/>
              </a:rPr>
              <a:t>such as health checks, time off requests… </a:t>
            </a:r>
            <a:r>
              <a:rPr lang="en-US" sz="1800" b="0">
                <a:effectLst/>
                <a:latin typeface="Calibri" panose="020F0502020204030204" pitchFamily="34" charset="0"/>
                <a:ea typeface="Calibri" panose="020F0502020204030204" pitchFamily="34" charset="0"/>
                <a:cs typeface="Times New Roman" panose="02020603050405020304" pitchFamily="18" charset="0"/>
              </a:rPr>
              <a:t>[</a:t>
            </a:r>
            <a:r>
              <a:rPr lang="en-US" sz="1800" b="0" i="1">
                <a:effectLst/>
                <a:latin typeface="Calibri" panose="020F0502020204030204" pitchFamily="34" charset="0"/>
                <a:ea typeface="Calibri" panose="020F0502020204030204" pitchFamily="34" charset="0"/>
                <a:cs typeface="Times New Roman" panose="02020603050405020304" pitchFamily="18" charset="0"/>
              </a:rPr>
              <a:t>continuing</a:t>
            </a:r>
            <a:r>
              <a:rPr lang="en-US" sz="1800" b="0" i="0">
                <a:effectLst/>
                <a:latin typeface="Calibri" panose="020F0502020204030204" pitchFamily="34" charset="0"/>
                <a:ea typeface="Calibri" panose="020F0502020204030204" pitchFamily="34" charset="0"/>
                <a:cs typeface="Times New Roman" panose="02020603050405020304" pitchFamily="18" charset="0"/>
              </a:rPr>
              <a: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r>
              <a:rPr lang="en-US" sz="1800" b="1">
                <a:effectLst/>
                <a:latin typeface="Calibri" panose="020F0502020204030204" pitchFamily="34" charset="0"/>
                <a:ea typeface="Calibri" panose="020F0502020204030204" pitchFamily="34" charset="0"/>
                <a:cs typeface="Times New Roman" panose="02020603050405020304" pitchFamily="18" charset="0"/>
              </a:rPr>
              <a:t>[CLICK]</a:t>
            </a:r>
          </a:p>
          <a:p>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8468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…and resources for wellbeing and learning,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like this reminder to take a break coming from Viva Insights,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And this recommended training from Viva Learning</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429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the dashboard is available in Teams mobile as well</a:t>
            </a:r>
          </a:p>
          <a:p>
            <a:endParaRPr lang="en-US" b="1"/>
          </a:p>
          <a:p>
            <a:r>
              <a:rPr lang="en-US" b="1"/>
              <a:t>[CLICK]</a:t>
            </a:r>
          </a:p>
          <a:p>
            <a:endParaRPr lang="en-US" b="1"/>
          </a:p>
          <a:p>
            <a:r>
              <a:rPr lang="en-US" b="0"/>
              <a:t>Bringing the same personalized experience to iOS and Android users.</a:t>
            </a:r>
          </a:p>
          <a:p>
            <a:endParaRPr lang="en-US" b="0"/>
          </a:p>
          <a:p>
            <a:r>
              <a:rPr lang="en-US" b="1"/>
              <a:t>[CLICK]</a:t>
            </a: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80380-DFC0-4865-99D6-79705BCAB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580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effectLst/>
                <a:latin typeface="Calibri" panose="020F0502020204030204" pitchFamily="34" charset="0"/>
                <a:ea typeface="Calibri" panose="020F0502020204030204" pitchFamily="34" charset="0"/>
                <a:cs typeface="Times New Roman" panose="02020603050405020304" pitchFamily="18" charset="0"/>
              </a:rPr>
              <a:t>And you can tailor the experience for every role.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effectLst/>
                <a:latin typeface="Calibri" panose="020F0502020204030204" pitchFamily="34" charset="0"/>
                <a:ea typeface="Calibri" panose="020F0502020204030204" pitchFamily="34" charset="0"/>
                <a:cs typeface="Times New Roman" panose="02020603050405020304" pitchFamily="18" charset="0"/>
              </a:rPr>
              <a:t>For example, you can add things like shifts and tasks specific that are specific to front line workers</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[CLICK]</a:t>
            </a:r>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80380-DFC0-4865-99D6-79705BCAB7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262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effectLst/>
                <a:latin typeface="Calibri" panose="020F0502020204030204" pitchFamily="34" charset="0"/>
                <a:ea typeface="Calibri" panose="020F0502020204030204" pitchFamily="34" charset="0"/>
                <a:cs typeface="Times New Roman" panose="02020603050405020304" pitchFamily="18" charset="0"/>
              </a:rPr>
              <a:t>Viva Connections builds on Microsoft 365 capabilities like SharePoint and Yammer</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0"/>
              <a:t>and can integrate apps from across your digital workplace.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b="0"/>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Deliver a modern, personalized employee experience that keeps everyone connected and engaged, wherever they work, with Viva Connections.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[CLICK]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3CB0D9-A99F-432B-A982-B02E82D98E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333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281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To start with, Viva will have these 4 modules that you see here, and we’ll be adding more in the future.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Each of these builds </a:t>
            </a:r>
            <a:r>
              <a:rPr lang="en-US" sz="1800" u="sng">
                <a:effectLst/>
                <a:latin typeface="Calibri" panose="020F0502020204030204" pitchFamily="34" charset="0"/>
                <a:ea typeface="Calibri" panose="020F0502020204030204" pitchFamily="34" charset="0"/>
                <a:cs typeface="Times New Roman" panose="02020603050405020304" pitchFamily="18" charset="0"/>
              </a:rPr>
              <a:t>on</a:t>
            </a:r>
            <a:r>
              <a:rPr lang="en-US" sz="1800">
                <a:effectLst/>
                <a:latin typeface="Calibri" panose="020F0502020204030204" pitchFamily="34" charset="0"/>
                <a:ea typeface="Calibri" panose="020F0502020204030204" pitchFamily="34" charset="0"/>
                <a:cs typeface="Times New Roman" panose="02020603050405020304" pitchFamily="18" charset="0"/>
              </a:rPr>
              <a:t> existing capabilities in Microsoft 365 and are integrated directly </a:t>
            </a:r>
            <a:r>
              <a:rPr lang="en-US" sz="1800" u="sng">
                <a:effectLst/>
                <a:latin typeface="Calibri" panose="020F0502020204030204" pitchFamily="34" charset="0"/>
                <a:ea typeface="Calibri" panose="020F0502020204030204" pitchFamily="34" charset="0"/>
                <a:cs typeface="Times New Roman" panose="02020603050405020304" pitchFamily="18" charset="0"/>
              </a:rPr>
              <a:t>in</a:t>
            </a:r>
            <a:r>
              <a:rPr lang="en-US" sz="1800">
                <a:effectLst/>
                <a:latin typeface="Calibri" panose="020F0502020204030204" pitchFamily="34" charset="0"/>
                <a:ea typeface="Calibri" panose="020F0502020204030204" pitchFamily="34" charset="0"/>
                <a:cs typeface="Times New Roman" panose="02020603050405020304" pitchFamily="18" charset="0"/>
              </a:rPr>
              <a:t> Teams, as you can see from the UI here for each module.</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I’ll provide a quick description of the modules now and then we’ll go deeper into each one in the following sections.</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Connections</a:t>
            </a:r>
            <a:r>
              <a:rPr lang="en-US" sz="1800">
                <a:effectLst/>
                <a:latin typeface="Calibri" panose="020F0502020204030204" pitchFamily="34" charset="0"/>
                <a:ea typeface="Calibri" panose="020F0502020204030204" pitchFamily="34" charset="0"/>
                <a:cs typeface="Times New Roman" panose="02020603050405020304" pitchFamily="18" charset="0"/>
              </a:rPr>
              <a:t> is a company branded employee app in Teams. It is a gateway to your employee experience, with personalized news, communications, tasks, people and resources.​ It provides a single curated employee destination that can be configured for specific roles like frontline workers.  So, leaders can communicate and engage their employees, and employees can get easy access to the tools and resources they need from one place.. Connections builds on existing capabilities in Microsoft 365 like SharePoint and Yammer. And it pulls your communications together into a pre-configured app in Teams, designed for both desktop and mobile workers.  It also acts as a launching pad to the other 3 Viva modules</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Insights </a:t>
            </a:r>
            <a:r>
              <a:rPr lang="en-US" sz="1800">
                <a:effectLst/>
                <a:latin typeface="Calibri" panose="020F0502020204030204" pitchFamily="34" charset="0"/>
                <a:ea typeface="Calibri" panose="020F0502020204030204" pitchFamily="34" charset="0"/>
                <a:cs typeface="Times New Roman" panose="02020603050405020304" pitchFamily="18" charset="0"/>
              </a:rPr>
              <a:t>brings together Workplace Analytics, MyAnalytics and Glint into a unified insights app in Teams to provide data-driven and privacy-protected insights for individuals, managers and leaders. </a:t>
            </a:r>
            <a:r>
              <a:rPr lang="en-US" sz="1800" b="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For example, employees get personalized insights, only they can see</a:t>
            </a:r>
            <a:r>
              <a:rPr lang="en-US" sz="1800" b="1">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t>
            </a:r>
            <a:r>
              <a:rPr lang="en-US" sz="18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that help them protect</a:t>
            </a:r>
            <a:r>
              <a:rPr lang="en-US" sz="1800">
                <a:effectLst/>
                <a:latin typeface="Calibri" panose="020F0502020204030204" pitchFamily="34" charset="0"/>
                <a:ea typeface="Calibri" panose="020F0502020204030204" pitchFamily="34" charset="0"/>
                <a:cs typeface="Times New Roman" panose="02020603050405020304" pitchFamily="18" charset="0"/>
              </a:rPr>
              <a:t> their time for breaks, focused work, and learning in order to promote improved productivity and wellbeing.</a:t>
            </a:r>
          </a:p>
          <a:p>
            <a:pPr marL="0" marR="0">
              <a:lnSpc>
                <a:spcPct val="107000"/>
              </a:lnSpc>
              <a:spcBef>
                <a:spcPts val="0"/>
              </a:spcBef>
              <a:spcAft>
                <a:spcPts val="800"/>
              </a:spcAft>
            </a:pP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Times New Roman" panose="02020603050405020304" pitchFamily="18" charset="0"/>
              </a:rPr>
              <a:t>Topics </a:t>
            </a:r>
            <a:r>
              <a:rPr lang="en-US" sz="1800">
                <a:effectLst/>
                <a:latin typeface="Calibri" panose="020F0502020204030204" pitchFamily="34" charset="0"/>
                <a:ea typeface="Calibri" panose="020F0502020204030204" pitchFamily="34" charset="0"/>
                <a:cs typeface="Times New Roman" panose="02020603050405020304" pitchFamily="18" charset="0"/>
              </a:rPr>
              <a:t>focuses on knowledge and expertise</a:t>
            </a:r>
            <a:r>
              <a:rPr lang="en-US" sz="1800" b="1">
                <a:effectLst/>
                <a:latin typeface="Calibri" panose="020F0502020204030204" pitchFamily="34" charset="0"/>
                <a:ea typeface="Calibri" panose="020F0502020204030204" pitchFamily="34" charset="0"/>
                <a:cs typeface="Times New Roman" panose="02020603050405020304" pitchFamily="18" charset="0"/>
              </a:rPr>
              <a:t>.</a:t>
            </a:r>
            <a:r>
              <a:rPr lang="en-US" sz="1800">
                <a:effectLst/>
                <a:latin typeface="Calibri" panose="020F0502020204030204" pitchFamily="34" charset="0"/>
                <a:ea typeface="Calibri" panose="020F0502020204030204" pitchFamily="34" charset="0"/>
                <a:cs typeface="Times New Roman" panose="02020603050405020304" pitchFamily="18" charset="0"/>
              </a:rPr>
              <a:t>  Topics applies AI to identify knowledge and experts and organize them into shared topics. AI automatically creates a topic page for each topic. It’s like Wikipedia for the enterprise where AI does the first draft. And these topic pages are surfaced as Topic Cards right in the flow of work in Office and Teams.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Finally, </a:t>
            </a:r>
            <a:r>
              <a:rPr lang="en-US" sz="1800" b="1">
                <a:effectLst/>
                <a:latin typeface="Calibri" panose="020F0502020204030204" pitchFamily="34" charset="0"/>
                <a:ea typeface="Calibri" panose="020F0502020204030204" pitchFamily="34" charset="0"/>
                <a:cs typeface="Times New Roman" panose="02020603050405020304" pitchFamily="18" charset="0"/>
              </a:rPr>
              <a:t>Learning</a:t>
            </a:r>
            <a:r>
              <a:rPr lang="en-US" sz="1800">
                <a:effectLst/>
                <a:latin typeface="Calibri" panose="020F0502020204030204" pitchFamily="34" charset="0"/>
                <a:ea typeface="Calibri" panose="020F0502020204030204" pitchFamily="34" charset="0"/>
                <a:cs typeface="Times New Roman" panose="02020603050405020304" pitchFamily="18" charset="0"/>
              </a:rPr>
              <a:t>  allows employees to easily discover informal and formal learning in the flow of work.  It aggregates content from LinkedIn Learning, Microsoft Learn and 3</a:t>
            </a:r>
            <a:r>
              <a:rPr lang="en-US" sz="1800" baseline="30000">
                <a:effectLst/>
                <a:latin typeface="Calibri" panose="020F0502020204030204" pitchFamily="34" charset="0"/>
                <a:ea typeface="Calibri" panose="020F0502020204030204" pitchFamily="34" charset="0"/>
                <a:cs typeface="Times New Roman" panose="02020603050405020304" pitchFamily="18" charset="0"/>
              </a:rPr>
              <a:t>rd</a:t>
            </a:r>
            <a:r>
              <a:rPr lang="en-US" sz="1800">
                <a:effectLst/>
                <a:latin typeface="Calibri" panose="020F0502020204030204" pitchFamily="34" charset="0"/>
                <a:ea typeface="Calibri" panose="020F0502020204030204" pitchFamily="34" charset="0"/>
                <a:cs typeface="Times New Roman" panose="02020603050405020304" pitchFamily="18" charset="0"/>
              </a:rPr>
              <a:t> party training content and your own organizations content – all in one place.  Along with providing aggregation and recommendations, it also allows managers to assign and track training, as well as report on training within and across teams.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8013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PowerShell - https://docs.microsoft.com/en-us/powershell/sharepoint/sharepoint-online/introduction-sharepoint-online-management-shell?view=sharepoint-ps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Register home site - </a:t>
            </a:r>
            <a:r>
              <a:rPr lang="en-GB" sz="2800" dirty="0"/>
              <a:t>https://docs.microsoft.com/en-us/sharepoint/home-site</a:t>
            </a:r>
          </a:p>
          <a:p>
            <a:r>
              <a:rPr lang="en-GB" sz="2800" dirty="0"/>
              <a:t>Root site - https://docs.microsoft.com/en-us/sharepoint/modern-root-site#replace-your-root-site</a:t>
            </a:r>
          </a:p>
          <a:p>
            <a:r>
              <a:rPr lang="en-GB" sz="2800" dirty="0"/>
              <a:t>Global nav - </a:t>
            </a:r>
            <a:r>
              <a:rPr lang="en-GB" sz="4000" dirty="0"/>
              <a:t>https://docs.microsoft.com/en-gb/SharePoint/sharepoint-app-bar?WT.mc_id=M365-MVP-5003360#customize-global-navigation-in-the-app-bar</a:t>
            </a:r>
          </a:p>
          <a:p>
            <a:r>
              <a:rPr lang="en-GB" sz="4000" dirty="0"/>
              <a:t>Install files - https://www.microsoft.com/en-us/download/confirmation.aspx?id=102888</a:t>
            </a:r>
          </a:p>
          <a:p>
            <a:r>
              <a:rPr lang="en-GB" sz="4000" dirty="0"/>
              <a:t>Rollout paused - </a:t>
            </a:r>
            <a:r>
              <a:rPr lang="en-GB" sz="5400" b="0" i="0" dirty="0">
                <a:solidFill>
                  <a:srgbClr val="000000"/>
                </a:solidFill>
                <a:effectLst/>
                <a:latin typeface="Times New Roman" panose="02020603050405020304" pitchFamily="18" charset="0"/>
              </a:rPr>
              <a:t>https://admin.microsoft.com/AdminPortal/Home?ref=MessageCenter/:/messages/MC240066</a:t>
            </a:r>
            <a:endParaRPr lang="en-GB" sz="4000" dirty="0"/>
          </a:p>
          <a:p>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499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PowerShell - https://docs.microsoft.com/en-us/powershell/sharepoint/sharepoint-online/introduction-sharepoint-online-management-shell?view=sharepoint-ps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Register home site - </a:t>
            </a:r>
            <a:r>
              <a:rPr lang="en-GB" sz="2800" dirty="0"/>
              <a:t>https://docs.microsoft.com/en-us/sharepoint/home-site</a:t>
            </a:r>
          </a:p>
          <a:p>
            <a:r>
              <a:rPr lang="en-GB" sz="2800" dirty="0"/>
              <a:t>Root site - https://docs.microsoft.com/en-us/sharepoint/modern-root-site#replace-your-root-site</a:t>
            </a:r>
          </a:p>
          <a:p>
            <a:r>
              <a:rPr lang="en-GB" sz="2800" dirty="0"/>
              <a:t>Global nav - </a:t>
            </a:r>
            <a:r>
              <a:rPr lang="en-GB" sz="4000" dirty="0"/>
              <a:t>https://docs.microsoft.com/en-gb/SharePoint/sharepoint-app-bar?WT.mc_id=M365-MVP-5003360#customize-global-navigation-in-the-app-bar</a:t>
            </a:r>
          </a:p>
          <a:p>
            <a:r>
              <a:rPr lang="en-GB" sz="4000" dirty="0"/>
              <a:t>Install files - https://www.microsoft.com/en-us/download/confirmation.aspx?id=102888</a:t>
            </a:r>
          </a:p>
          <a:p>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547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PowerShell - https://docs.microsoft.com/en-us/powershell/sharepoint/sharepoint-online/introduction-sharepoint-online-management-shell?view=sharepoint-ps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Register home site - </a:t>
            </a:r>
            <a:r>
              <a:rPr lang="en-GB" sz="2800" dirty="0"/>
              <a:t>https://docs.microsoft.com/en-us/sharepoint/home-site</a:t>
            </a:r>
          </a:p>
          <a:p>
            <a:r>
              <a:rPr lang="en-GB" sz="2800" dirty="0"/>
              <a:t>Root site - https://docs.microsoft.com/en-us/sharepoint/modern-root-site#replace-your-root-site</a:t>
            </a:r>
          </a:p>
          <a:p>
            <a:r>
              <a:rPr lang="en-GB" sz="2800" dirty="0"/>
              <a:t>Global nav - </a:t>
            </a:r>
            <a:r>
              <a:rPr lang="en-GB" sz="4000" dirty="0"/>
              <a:t>https://docs.microsoft.com/en-gb/SharePoint/sharepoint-app-bar?WT.mc_id=M365-MVP-5003360#customize-global-navigation-in-the-app-bar</a:t>
            </a:r>
          </a:p>
          <a:p>
            <a:r>
              <a:rPr lang="en-GB" sz="4000" dirty="0"/>
              <a:t>Install files - https://www.microsoft.com/en-us/download/confirmation.aspx?id=102888</a:t>
            </a:r>
          </a:p>
          <a:p>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263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PowerShell - https://docs.microsoft.com/en-us/powershell/sharepoint/sharepoint-online/introduction-sharepoint-online-management-shell?view=sharepoint-ps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Register home site - </a:t>
            </a:r>
            <a:r>
              <a:rPr lang="en-GB" sz="2800" dirty="0"/>
              <a:t>https://docs.microsoft.com/en-us/sharepoint/home-site</a:t>
            </a:r>
          </a:p>
          <a:p>
            <a:r>
              <a:rPr lang="en-GB" sz="2800" dirty="0"/>
              <a:t>Root site - https://docs.microsoft.com/en-us/sharepoint/modern-root-site#replace-your-root-site</a:t>
            </a:r>
          </a:p>
          <a:p>
            <a:r>
              <a:rPr lang="en-GB" sz="2800" dirty="0"/>
              <a:t>Global nav - </a:t>
            </a:r>
            <a:r>
              <a:rPr lang="en-GB" sz="4000" dirty="0"/>
              <a:t>https://docs.microsoft.com/en-gb/SharePoint/sharepoint-app-bar?WT.mc_id=M365-MVP-5003360#customize-global-navigation-in-the-app-bar</a:t>
            </a:r>
          </a:p>
          <a:p>
            <a:r>
              <a:rPr lang="en-GB" sz="4000" dirty="0"/>
              <a:t>Install files - https://www.microsoft.com/en-us/download/confirmation.aspx?id=102888</a:t>
            </a:r>
          </a:p>
          <a:p>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287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PowerShell - https://docs.microsoft.com/en-us/powershell/sharepoint/sharepoint-online/introduction-sharepoint-online-management-shell?view=sharepoint-ps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Register home site - </a:t>
            </a:r>
            <a:r>
              <a:rPr lang="en-GB" sz="2800" dirty="0"/>
              <a:t>https://docs.microsoft.com/en-us/sharepoint/home-site</a:t>
            </a:r>
          </a:p>
          <a:p>
            <a:r>
              <a:rPr lang="en-GB" sz="2800" dirty="0"/>
              <a:t>Root site - https://docs.microsoft.com/en-us/sharepoint/modern-root-site#replace-your-root-site</a:t>
            </a:r>
          </a:p>
          <a:p>
            <a:r>
              <a:rPr lang="en-GB" sz="2800" dirty="0"/>
              <a:t>Global nav - </a:t>
            </a:r>
            <a:r>
              <a:rPr lang="en-GB" sz="4000" dirty="0"/>
              <a:t>https://docs.microsoft.com/en-gb/SharePoint/sharepoint-app-bar?WT.mc_id=M365-MVP-5003360#customize-global-navigation-in-the-app-bar</a:t>
            </a:r>
          </a:p>
          <a:p>
            <a:r>
              <a:rPr lang="en-GB" sz="4000" dirty="0"/>
              <a:t>Install files - https://www.microsoft.com/en-us/download/confirmation.aspx?id=102888</a:t>
            </a:r>
          </a:p>
          <a:p>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896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467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828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06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920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33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cs typeface="Calibri"/>
              </a:rPr>
              <a:t>Microsoft Viva is unique in 5 key ways:</a:t>
            </a:r>
          </a:p>
          <a:p>
            <a:pPr marL="228600" indent="-228600">
              <a:buAutoNum type="arabicParenR"/>
            </a:pPr>
            <a:r>
              <a:rPr lang="en-US" sz="1100">
                <a:cs typeface="Calibri"/>
              </a:rPr>
              <a:t>It is an integrated system of employee experiences instead of the fragmented point solutions that exist in each of these categories today.  </a:t>
            </a:r>
          </a:p>
          <a:p>
            <a:pPr marL="228600" indent="-228600">
              <a:buAutoNum type="arabicParenR"/>
            </a:pPr>
            <a:r>
              <a:rPr lang="en-US" sz="1100">
                <a:cs typeface="Calibri"/>
              </a:rPr>
              <a:t>It puts people at the center by delivering personalized experiences, embedded into the apps people use everyday like Microsoft Teams and Office</a:t>
            </a:r>
          </a:p>
          <a:p>
            <a:pPr marL="228600" indent="-228600">
              <a:buAutoNum type="arabicParenR"/>
            </a:pPr>
            <a:r>
              <a:rPr lang="en-US" sz="1100">
                <a:cs typeface="Calibri"/>
              </a:rPr>
              <a:t>It provides powerful insights for individuals, teams and leaders based on the Microsoft Graph.</a:t>
            </a:r>
          </a:p>
          <a:p>
            <a:pPr marL="228600" indent="-228600" defTabSz="914367">
              <a:lnSpc>
                <a:spcPct val="90000"/>
              </a:lnSpc>
              <a:spcAft>
                <a:spcPts val="333"/>
              </a:spcAft>
              <a:buFontTx/>
              <a:buAutoNum type="arabicParenR"/>
              <a:defRPr/>
            </a:pPr>
            <a:r>
              <a:rPr lang="en-US" sz="1100">
                <a:effectLst/>
                <a:latin typeface="Calibri"/>
                <a:ea typeface="Calibri" panose="020F0502020204030204" pitchFamily="34" charset="0"/>
                <a:cs typeface="Calibri"/>
              </a:rPr>
              <a:t>It has privacy and security you can trust. For example, your personal data can only be viewed by you.</a:t>
            </a:r>
            <a:r>
              <a:rPr lang="en-US" sz="1100">
                <a:latin typeface="Calibri"/>
                <a:ea typeface="Calibri" panose="020F0502020204030204" pitchFamily="34" charset="0"/>
                <a:cs typeface="Calibri"/>
              </a:rPr>
              <a:t> </a:t>
            </a:r>
            <a:r>
              <a:rPr lang="en-US" sz="1100">
                <a:effectLst/>
                <a:latin typeface="Calibri"/>
                <a:ea typeface="Calibri" panose="020F0502020204030204" pitchFamily="34" charset="0"/>
                <a:cs typeface="Calibri"/>
              </a:rPr>
              <a:t> All manager and leader insights are deidentified with differential privacy, and the data can only be viewed by managers with orgs of 10 or more people.</a:t>
            </a:r>
          </a:p>
          <a:p>
            <a:pPr>
              <a:lnSpc>
                <a:spcPct val="107000"/>
              </a:lnSpc>
              <a:spcAft>
                <a:spcPts val="800"/>
              </a:spcAft>
              <a:tabLst>
                <a:tab pos="457200" algn="l"/>
              </a:tabLst>
            </a:pPr>
            <a:r>
              <a:rPr lang="en-US" sz="1800">
                <a:effectLst/>
                <a:latin typeface="Calibri"/>
                <a:ea typeface="Calibri" panose="020F0502020204030204" pitchFamily="34" charset="0"/>
                <a:cs typeface="Calibri"/>
              </a:rPr>
              <a:t>5) And finally, </a:t>
            </a:r>
            <a:r>
              <a:rPr lang="en-US" sz="1800">
                <a:latin typeface="Calibri"/>
                <a:ea typeface="Calibri" panose="020F0502020204030204" pitchFamily="34" charset="0"/>
                <a:cs typeface="Calibri"/>
              </a:rPr>
              <a:t>Microsoft Viva</a:t>
            </a:r>
            <a:r>
              <a:rPr lang="en-US" sz="1800">
                <a:effectLst/>
                <a:latin typeface="Calibri"/>
                <a:ea typeface="Calibri" panose="020F0502020204030204" pitchFamily="34" charset="0"/>
                <a:cs typeface="Calibri"/>
              </a:rPr>
              <a:t> provides an open and extensible platform, with an ecosystem of partners so </a:t>
            </a:r>
            <a:r>
              <a:rPr lang="en-US" sz="1800">
                <a:latin typeface="Calibri"/>
                <a:ea typeface="Calibri" panose="020F0502020204030204" pitchFamily="34" charset="0"/>
                <a:cs typeface="Calibri"/>
              </a:rPr>
              <a:t>Viva</a:t>
            </a:r>
            <a:r>
              <a:rPr lang="en-US" sz="1800">
                <a:effectLst/>
                <a:latin typeface="Calibri"/>
                <a:ea typeface="Calibri" panose="020F0502020204030204" pitchFamily="34" charset="0"/>
                <a:cs typeface="Calibri"/>
              </a:rPr>
              <a:t> works with your existing systems and tools. </a:t>
            </a:r>
            <a:r>
              <a:rPr lang="en-US" sz="1800">
                <a:latin typeface="Calibri"/>
                <a:ea typeface="Calibri" panose="020F0502020204030204" pitchFamily="34" charset="0"/>
                <a:cs typeface="Calibri"/>
              </a:rPr>
              <a:t>Viva </a:t>
            </a:r>
            <a:r>
              <a:rPr lang="en-US" sz="1800">
                <a:effectLst/>
                <a:latin typeface="Calibri"/>
                <a:ea typeface="Calibri" panose="020F0502020204030204" pitchFamily="34" charset="0"/>
                <a:cs typeface="Calibri"/>
              </a:rPr>
              <a:t>is designed so customers can leverage their existing investments in Microsoft technologies as well as their existing systems for HR, Learning and Wellbeing.</a:t>
            </a:r>
          </a:p>
        </p:txBody>
      </p:sp>
      <p:sp>
        <p:nvSpPr>
          <p:cNvPr id="4" name="Slide Number Placeholder 3"/>
          <p:cNvSpPr>
            <a:spLocks noGrp="1"/>
          </p:cNvSpPr>
          <p:nvPr>
            <p:ph type="sldNum" sz="quarter" idx="10"/>
          </p:nvPr>
        </p:nvSpPr>
        <p:spPr/>
        <p:txBody>
          <a:bodyPr/>
          <a:lstStyle/>
          <a:p>
            <a:pPr marL="0" marR="0" lvl="0" indent="0" algn="r" defTabSz="966005" rtl="0" eaLnBrk="1" fontAlgn="auto" latinLnBrk="0" hangingPunct="1">
              <a:lnSpc>
                <a:spcPct val="100000"/>
              </a:lnSpc>
              <a:spcBef>
                <a:spcPts val="0"/>
              </a:spcBef>
              <a:spcAft>
                <a:spcPts val="0"/>
              </a:spcAft>
              <a:buClrTx/>
              <a:buSzTx/>
              <a:buFontTx/>
              <a:buNone/>
              <a:tabLst/>
              <a:defRPr/>
            </a:pPr>
            <a:fld id="{07A07096-82EA-4B4C-9ECD-456A7E8096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00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45974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407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4923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659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883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775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756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518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2065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PowerShell - https://docs.microsoft.com/en-us/powershell/sharepoint/sharepoint-online/introduction-sharepoint-online-management-shell?view=sharepoint-ps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Register home site - </a:t>
            </a:r>
            <a:r>
              <a:rPr lang="en-GB" sz="2800" dirty="0"/>
              <a:t>https://docs.microsoft.com/en-us/sharepoint/home-site</a:t>
            </a:r>
          </a:p>
          <a:p>
            <a:r>
              <a:rPr lang="en-GB" sz="2800" dirty="0"/>
              <a:t>Root site - https://docs.microsoft.com/en-us/sharepoint/modern-root-site#replace-your-root-site</a:t>
            </a:r>
          </a:p>
          <a:p>
            <a:r>
              <a:rPr lang="en-GB" sz="2800" dirty="0"/>
              <a:t>Global nav - </a:t>
            </a:r>
            <a:r>
              <a:rPr lang="en-GB" sz="4000" dirty="0"/>
              <a:t>https://docs.microsoft.com/en-gb/SharePoint/sharepoint-app-bar?WT.mc_id=M365-MVP-5003360#customize-global-navigation-in-the-app-bar</a:t>
            </a:r>
          </a:p>
          <a:p>
            <a:r>
              <a:rPr lang="en-GB" sz="4000" dirty="0"/>
              <a:t>Install files - https://www.microsoft.com/en-us/download/confirmation.aspx?id=102888</a:t>
            </a:r>
          </a:p>
          <a:p>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9E275E-07E3-4045-8B4A-11819C544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4959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E337C0-F1A2-4D14-BACD-4EEAD5A49CB8}" type="slidenum">
              <a:rPr lang="en-GB" smtClean="0"/>
              <a:t>54</a:t>
            </a:fld>
            <a:endParaRPr lang="en-GB"/>
          </a:p>
        </p:txBody>
      </p:sp>
    </p:spTree>
    <p:extLst>
      <p:ext uri="{BB962C8B-B14F-4D97-AF65-F5344CB8AC3E}">
        <p14:creationId xmlns:p14="http://schemas.microsoft.com/office/powerpoint/2010/main" val="460769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900">
                <a:latin typeface="Segoe UI"/>
                <a:cs typeface="Segoe UI"/>
              </a:rPr>
              <a:t>Customers have told us that they don’t want to start from scratch with a completely new system or to rip and replace their existing systems like HCM or LMS systems of record. Instead, they want to extend their existing investments, by better connecting them together and by making them available in a more modern experience to their employees.</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900">
              <a:latin typeface="Segoe UI"/>
              <a:cs typeface="Segoe UI"/>
            </a:endParaRPr>
          </a:p>
          <a:p>
            <a:pPr>
              <a:lnSpc>
                <a:spcPct val="107000"/>
              </a:lnSpc>
              <a:defRPr/>
            </a:pPr>
            <a:r>
              <a:rPr lang="en-US" sz="900">
                <a:latin typeface="Segoe UI"/>
                <a:cs typeface="Segoe UI"/>
              </a:rPr>
              <a:t>So we are taking a Platform and Ecosystem approach with Viva.  These are partners integrations that we have already announced, and we are already working on our next wave of partnerships that will land later this year. </a:t>
            </a:r>
            <a:r>
              <a:rPr lang="en-US"/>
              <a:t>Later this year, we intend to make APIs publicly available so our broad ecosystem of customers and partners can also integrate with Microsoft Viva.</a:t>
            </a:r>
            <a:endParaRPr lang="en-US">
              <a:cs typeface="Calibri"/>
            </a:endParaRPr>
          </a:p>
          <a:p>
            <a:pPr>
              <a:lnSpc>
                <a:spcPct val="107000"/>
              </a:lnSpc>
              <a:defRPr/>
            </a:pPr>
            <a:endParaRPr lang="en-US" sz="900"/>
          </a:p>
          <a:p>
            <a:pPr>
              <a:lnSpc>
                <a:spcPct val="107000"/>
              </a:lnSpc>
              <a:defRPr/>
            </a:pPr>
            <a:r>
              <a:rPr lang="en-US" sz="900"/>
              <a:t>Let’s</a:t>
            </a:r>
            <a:r>
              <a:rPr lang="en-US" sz="900" b="0">
                <a:effectLst/>
                <a:latin typeface="Calibri"/>
                <a:ea typeface="Calibri" panose="020F0502020204030204" pitchFamily="34" charset="0"/>
                <a:cs typeface="Calibri"/>
              </a:rPr>
              <a:t> dive a little deeper into the modules themselves, beginning with Viva Connections.</a:t>
            </a:r>
            <a:endParaRPr lang="en-US">
              <a:latin typeface="Calibri"/>
              <a:cs typeface="Calibri"/>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900">
              <a:latin typeface="Segoe UI"/>
              <a:cs typeface="Segoe UI"/>
            </a:endParaRPr>
          </a:p>
          <a:p>
            <a:pPr marL="0" marR="0" lvl="0" indent="0">
              <a:lnSpc>
                <a:spcPct val="107000"/>
              </a:lnSpc>
              <a:spcBef>
                <a:spcPts val="0"/>
              </a:spcBef>
              <a:spcAft>
                <a:spcPts val="0"/>
              </a:spcAft>
              <a:buFont typeface="Symbol" panose="05050102010706020507" pitchFamily="18" charset="2"/>
              <a:buNone/>
            </a:pPr>
            <a:endParaRPr lang="en-US" sz="9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EAC518-75F9-45F2-96F2-B513CEBA58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609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E337C0-F1A2-4D14-BACD-4EEAD5A49CB8}" type="slidenum">
              <a:rPr lang="en-GB" smtClean="0"/>
              <a:t>11</a:t>
            </a:fld>
            <a:endParaRPr lang="en-GB"/>
          </a:p>
        </p:txBody>
      </p:sp>
    </p:spTree>
    <p:extLst>
      <p:ext uri="{BB962C8B-B14F-4D97-AF65-F5344CB8AC3E}">
        <p14:creationId xmlns:p14="http://schemas.microsoft.com/office/powerpoint/2010/main" val="3854638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ea typeface="Yu Mincho" panose="02020400000000000000" pitchFamily="18" charset="-128"/>
                <a:cs typeface="Arial" panose="020B0604020202020204" pitchFamily="34" charset="0"/>
              </a:rPr>
              <a:t>We know that a sense of belonging is important to have at work. Employees who feel like they belong are happier and stay at their jobs longer. However, nearly 60% of people say they feel less connected to their team since the shift to remote work (</a:t>
            </a:r>
            <a:r>
              <a:rPr lang="en-US" sz="1800">
                <a:solidFill>
                  <a:srgbClr val="0563C1"/>
                </a:solidFill>
                <a:effectLst/>
                <a:latin typeface="Calibri" panose="020F0502020204030204" pitchFamily="34" charset="0"/>
                <a:ea typeface="Yu Mincho" panose="02020400000000000000" pitchFamily="18" charset="-128"/>
                <a:cs typeface="Arial" panose="020B0604020202020204" pitchFamily="34" charset="0"/>
                <a:hlinkClick r:id="rId3"/>
              </a:rPr>
              <a:t>Work Trend Index</a:t>
            </a:r>
            <a:r>
              <a:rPr lang="en-US" sz="1800">
                <a:solidFill>
                  <a:srgbClr val="000000"/>
                </a:solidFill>
                <a:effectLst/>
                <a:latin typeface="Calibri" panose="020F0502020204030204" pitchFamily="34" charset="0"/>
                <a:ea typeface="Yu Mincho" panose="02020400000000000000" pitchFamily="18" charset="-128"/>
                <a:cs typeface="Arial" panose="020B0604020202020204" pitchFamily="34" charset="0"/>
              </a:rPr>
              <a:t>), which leads us to a common question that’s been asked during the pandemic: how can we create the connectedness we feel from in-person work while working remotely?</a:t>
            </a:r>
          </a:p>
          <a:p>
            <a:pPr marL="0" marR="0">
              <a:spcBef>
                <a:spcPts val="0"/>
              </a:spcBef>
              <a:spcAft>
                <a:spcPts val="800"/>
              </a:spcAft>
            </a:pPr>
            <a:r>
              <a:rPr lang="en-US" sz="1000">
                <a:effectLst/>
                <a:latin typeface="Calibri" panose="020F0502020204030204" pitchFamily="34" charset="0"/>
                <a:ea typeface="Calibri" panose="020F050202020403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sz="1800"/>
          </a:p>
        </p:txBody>
      </p:sp>
      <p:sp>
        <p:nvSpPr>
          <p:cNvPr id="4" name="Slide Number Placeholder 3"/>
          <p:cNvSpPr>
            <a:spLocks noGrp="1"/>
          </p:cNvSpPr>
          <p:nvPr>
            <p:ph type="sldNum" sz="quarter" idx="5"/>
          </p:nvPr>
        </p:nvSpPr>
        <p:spPr/>
        <p:txBody>
          <a:bodyPr/>
          <a:lstStyle/>
          <a:p>
            <a:fld id="{369E275E-07E3-4045-8B4A-11819C54480A}" type="slidenum">
              <a:rPr lang="en-US" smtClean="0"/>
              <a:t>12</a:t>
            </a:fld>
            <a:endParaRPr lang="en-US"/>
          </a:p>
        </p:txBody>
      </p:sp>
    </p:spTree>
    <p:extLst>
      <p:ext uri="{BB962C8B-B14F-4D97-AF65-F5344CB8AC3E}">
        <p14:creationId xmlns:p14="http://schemas.microsoft.com/office/powerpoint/2010/main" val="983499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Viva Connections was created to keep everyone in the workforce connected to each other. It makes it easy for people to contribute and to unite your organization around the company’s vision.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effectLst/>
              <a:latin typeface="Calibri" panose="020F0502020204030204" pitchFamily="34" charset="0"/>
              <a:ea typeface="Yu Mincho" panose="02020400000000000000" pitchFamily="18" charset="-128"/>
              <a:cs typeface="Arial" panose="020B0604020202020204" pitchFamily="34" charset="0"/>
            </a:endParaRPr>
          </a:p>
          <a:p>
            <a:r>
              <a:rPr lang="en-US" sz="1200" kern="1200">
                <a:solidFill>
                  <a:schemeClr val="tx1"/>
                </a:solidFill>
                <a:effectLst/>
                <a:latin typeface="+mn-lt"/>
                <a:ea typeface="+mn-ea"/>
                <a:cs typeface="+mn-cs"/>
              </a:rPr>
              <a:t>Today, in M365 there are a lot of capabilities for employee communications and engagement.  There is SharePoint, Yammer, Teams and Stream. Viva Connections brings all of this together into a company branded app in Teams.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Over the last 18 months, we’ve made significant progress integrating these tools together. For example, the new Yammer communities app in Teams, with Live events, so employees can watch their company all-hands and engage in real-time Q&amp;A across the company right from within Teams.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Connections is the next evolution of this.  Customers have been saying they want a pre-configured experience, that is company branded, and mobile-first, and they want it customizable for different roles.</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r>
              <a:rPr lang="en-US" sz="1200">
                <a:effectLst/>
                <a:latin typeface="Calibri" panose="020F0502020204030204" pitchFamily="34" charset="0"/>
                <a:ea typeface="Calibri" panose="020F0502020204030204" pitchFamily="34" charset="0"/>
                <a:cs typeface="Arial" panose="020B0604020202020204" pitchFamily="34" charset="0"/>
              </a:rPr>
              <a:t>Connections comes with a dashboard for actions and reminders. A personalized feed for company news and information. And resources where we link to the other Viva experiences like Learning and Insights.</a:t>
            </a:r>
          </a:p>
          <a:p>
            <a:pPr marL="0" marR="0" lvl="0" indent="0">
              <a:lnSpc>
                <a:spcPct val="107000"/>
              </a:lnSpc>
              <a:spcBef>
                <a:spcPts val="0"/>
              </a:spcBef>
              <a:spcAft>
                <a:spcPts val="0"/>
              </a:spcAft>
              <a:buFont typeface="Symbol" panose="05050102010706020507" pitchFamily="18" charset="2"/>
              <a:buNone/>
            </a:pPr>
            <a:r>
              <a:rPr lang="en-US" sz="1200">
                <a:effectLst/>
                <a:latin typeface="Calibri" panose="020F0502020204030204" pitchFamily="34" charset="0"/>
                <a:ea typeface="Calibri" panose="020F0502020204030204" pitchFamily="34" charset="0"/>
                <a:cs typeface="Arial" panose="020B0604020202020204" pitchFamily="34" charset="0"/>
              </a:rPr>
              <a:t>Customers and partners can brand and customize it as their own ‘employee app’, as well as customize the dashboard and resources.</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a:effectLst/>
                <a:latin typeface="Calibri" panose="020F0502020204030204" pitchFamily="34" charset="0"/>
                <a:ea typeface="Calibri" panose="020F0502020204030204" pitchFamily="34" charset="0"/>
                <a:cs typeface="Arial" panose="020B0604020202020204" pitchFamily="34" charset="0"/>
              </a:rPr>
              <a:t>Overall, </a:t>
            </a:r>
            <a:r>
              <a:rPr lang="en-US" sz="1200">
                <a:effectLst/>
                <a:latin typeface="Calibri" panose="020F0502020204030204" pitchFamily="34" charset="0"/>
                <a:ea typeface="Yu Mincho" panose="02020400000000000000" pitchFamily="18" charset="-128"/>
                <a:cs typeface="Arial" panose="020B0604020202020204" pitchFamily="34" charset="0"/>
              </a:rPr>
              <a:t>this can be a valuable channel to help people stay connected to leaders and to each other, understand company strategies and objectives, as well as ideate and collaborate on common interests and passions. The interactive aspects of the Microsoft Viva Company App contribute to a sense of belonging that helps people feel connected to others and stay engaged throughout the workday.</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effectLst/>
              <a:latin typeface="Calibri" panose="020F0502020204030204" pitchFamily="34" charset="0"/>
              <a:ea typeface="Calibri" panose="020F0502020204030204" pitchFamily="34"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r>
              <a:rPr lang="en-US" sz="1200">
                <a:effectLst/>
                <a:latin typeface="Calibri" panose="020F0502020204030204" pitchFamily="34" charset="0"/>
                <a:ea typeface="Calibri" panose="020F0502020204030204" pitchFamily="34" charset="0"/>
                <a:cs typeface="Arial" panose="020B0604020202020204" pitchFamily="34" charset="0"/>
              </a:rPr>
              <a:t>We think this is a really powerful concept that adds to the Frontline capabilities we already have in Teams.  – and can be a unifying application, helping tie together the different services into a single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369E275E-07E3-4045-8B4A-11819C54480A}" type="slidenum">
              <a:rPr lang="en-US" smtClean="0"/>
              <a:t>13</a:t>
            </a:fld>
            <a:endParaRPr lang="en-US"/>
          </a:p>
        </p:txBody>
      </p:sp>
    </p:spTree>
    <p:extLst>
      <p:ext uri="{BB962C8B-B14F-4D97-AF65-F5344CB8AC3E}">
        <p14:creationId xmlns:p14="http://schemas.microsoft.com/office/powerpoint/2010/main" val="3522738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4/16/2021 2:53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704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BC020-5C76-4EF9-85EC-9954694745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C061D00-D29A-4A9D-BC98-7667EF7BA6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5C5221-40E3-4156-BA04-FEA595F3126D}"/>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5" name="Footer Placeholder 4">
            <a:extLst>
              <a:ext uri="{FF2B5EF4-FFF2-40B4-BE49-F238E27FC236}">
                <a16:creationId xmlns:a16="http://schemas.microsoft.com/office/drawing/2014/main" id="{26E6B1E3-C165-4D6B-81FE-640BE400D6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886E28-BF31-428F-BD41-5094B07468AA}"/>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1734718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D42F2-03EC-46C4-976C-94BD70A6E9D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505950F-F16D-4598-95D2-886D272826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FDFE5B-96B1-41DF-9A22-C4DEDF6548CD}"/>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5" name="Footer Placeholder 4">
            <a:extLst>
              <a:ext uri="{FF2B5EF4-FFF2-40B4-BE49-F238E27FC236}">
                <a16:creationId xmlns:a16="http://schemas.microsoft.com/office/drawing/2014/main" id="{8D4A251F-9916-41E5-8987-D2DFA2E376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C1AC00-ECD1-43E8-ADBD-4FB3A185E0FC}"/>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180140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969FE-A358-48B4-A559-BB2BE6DA27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D6EFBD-328E-418C-8DD0-14D3E434B0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BABAA6-796C-4434-8600-B990692EB58C}"/>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5" name="Footer Placeholder 4">
            <a:extLst>
              <a:ext uri="{FF2B5EF4-FFF2-40B4-BE49-F238E27FC236}">
                <a16:creationId xmlns:a16="http://schemas.microsoft.com/office/drawing/2014/main" id="{0BDE27E7-20A1-4EDA-AEE0-F36EFF405C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9F1CE7-1706-432C-8ECD-629611D012C6}"/>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3680148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60431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94244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4" name="MS logo gray - EMF">
            <a:extLst>
              <a:ext uri="{FF2B5EF4-FFF2-40B4-BE49-F238E27FC236}">
                <a16:creationId xmlns:a16="http://schemas.microsoft.com/office/drawing/2014/main" id="{28E27377-BAF7-4B63-A87F-077AEC67B90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247743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lvl1pPr>
            <a:lvl2pPr marL="0" indent="0">
              <a:buNone/>
              <a:defRPr/>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7097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accent1"/>
                </a:solidFill>
              </a:defRPr>
            </a:lvl1pPr>
            <a:lvl2pPr marL="0" indent="0">
              <a:buNone/>
              <a:defRPr/>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3635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099"/>
            <a:ext cx="11018838" cy="5129213"/>
          </a:xfrm>
        </p:spPr>
        <p:txBody>
          <a:bodyPr>
            <a:noAutofit/>
          </a:bodyPr>
          <a:lstStyle>
            <a:lvl1pPr>
              <a:defRPr>
                <a:solidFill>
                  <a:schemeClr val="tx1"/>
                </a:solidFill>
              </a:defRPr>
            </a:lvl1pPr>
            <a:lvl2pPr>
              <a:defRPr>
                <a:solidFill>
                  <a:schemeClr val="tx1"/>
                </a:solidFill>
              </a:defRPr>
            </a:lvl2pPr>
            <a:lvl3pPr>
              <a:defRPr lang="en-US" sz="1600" kern="1200" spc="0" baseline="0" dirty="0" smtClean="0">
                <a:solidFill>
                  <a:schemeClr val="tx1"/>
                </a:solidFill>
                <a:latin typeface="+mn-lt"/>
                <a:ea typeface="+mn-ea"/>
                <a:cs typeface="+mn-cs"/>
              </a:defRPr>
            </a:lvl3pPr>
            <a:lvl4pPr>
              <a:defRPr lang="en-US" sz="1400" kern="1200" spc="0" baseline="0" dirty="0" smtClean="0">
                <a:solidFill>
                  <a:schemeClr val="tx1"/>
                </a:solidFill>
                <a:latin typeface="+mn-lt"/>
                <a:ea typeface="+mn-ea"/>
                <a:cs typeface="+mn-cs"/>
              </a:defRPr>
            </a:lvl4pPr>
            <a:lvl5pP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6965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555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93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87B31-ABED-4B4B-BE65-56B16568CD0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C0F2F0C-927A-45AC-8FEA-2DD776022D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573491-B6ED-421B-89B3-2FE3537A244F}"/>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5" name="Footer Placeholder 4">
            <a:extLst>
              <a:ext uri="{FF2B5EF4-FFF2-40B4-BE49-F238E27FC236}">
                <a16:creationId xmlns:a16="http://schemas.microsoft.com/office/drawing/2014/main" id="{29D285E6-1D48-42AC-887E-D2E10A90F6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FA5468-BDAF-4DF7-92D0-E33C449D9508}"/>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2105586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431804"/>
            <a:ext cx="11024172"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72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C2C3A307-B41B-4EFD-890F-F8BA3EEB96EB}"/>
              </a:ext>
            </a:extLst>
          </p:cNvPr>
          <p:cNvSpPr>
            <a:spLocks noGrp="1"/>
          </p:cNvSpPr>
          <p:nvPr>
            <p:ph type="body" sz="quarter" idx="10" hasCustomPrompt="1"/>
          </p:nvPr>
        </p:nvSpPr>
        <p:spPr>
          <a:xfrm>
            <a:off x="584200" y="3429000"/>
            <a:ext cx="11022259" cy="675570"/>
          </a:xfrm>
        </p:spPr>
        <p:txBody>
          <a:bodyPr/>
          <a:lstStyle>
            <a:lvl1pPr>
              <a:defRPr lang="en-US" sz="2600" kern="1200" spc="0" baseline="0" dirty="0" smtClean="0">
                <a:solidFill>
                  <a:schemeClr val="tx1"/>
                </a:solidFill>
                <a:latin typeface="+mn-lt"/>
                <a:ea typeface="+mn-ea"/>
                <a:cs typeface="+mn-cs"/>
              </a:defRPr>
            </a:lvl1pPr>
            <a:lvl2pPr>
              <a:defRPr lang="en-US" sz="2000" kern="1200" spc="0" baseline="0" dirty="0">
                <a:solidFill>
                  <a:schemeClr val="tx1"/>
                </a:solidFill>
                <a:latin typeface="+mn-lt"/>
                <a:ea typeface="+mn-ea"/>
                <a:cs typeface="+mn-cs"/>
              </a:defRPr>
            </a:lvl2pPr>
          </a:lstStyle>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pPr>
            <a:r>
              <a:rPr lang="en-US"/>
              <a:t>Subtitle</a:t>
            </a:r>
          </a:p>
          <a:p>
            <a:pPr marL="0" marR="0" lvl="1" indent="0" algn="l" defTabSz="932742" rtl="0" eaLnBrk="1" fontAlgn="auto" latinLnBrk="0" hangingPunct="1">
              <a:lnSpc>
                <a:spcPct val="90000"/>
              </a:lnSpc>
              <a:spcBef>
                <a:spcPts val="300"/>
              </a:spcBef>
              <a:spcAft>
                <a:spcPts val="0"/>
              </a:spcAft>
              <a:buClrTx/>
              <a:buSzPct val="90000"/>
              <a:buFont typeface="Arial" pitchFamily="34" charset="0"/>
              <a:buNone/>
              <a:tabLst/>
            </a:pPr>
            <a:r>
              <a:rPr lang="en-US"/>
              <a:t>Additional detail</a:t>
            </a:r>
          </a:p>
        </p:txBody>
      </p:sp>
    </p:spTree>
    <p:extLst>
      <p:ext uri="{BB962C8B-B14F-4D97-AF65-F5344CB8AC3E}">
        <p14:creationId xmlns:p14="http://schemas.microsoft.com/office/powerpoint/2010/main" val="216831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431804"/>
            <a:ext cx="11024172"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72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5" name="Text Placeholder 4">
            <a:extLst>
              <a:ext uri="{FF2B5EF4-FFF2-40B4-BE49-F238E27FC236}">
                <a16:creationId xmlns:a16="http://schemas.microsoft.com/office/drawing/2014/main" id="{2A36C759-6C5E-4B47-B0B9-832BE00BBD4B}"/>
              </a:ext>
            </a:extLst>
          </p:cNvPr>
          <p:cNvSpPr>
            <a:spLocks noGrp="1"/>
          </p:cNvSpPr>
          <p:nvPr>
            <p:ph type="body" sz="quarter" idx="10" hasCustomPrompt="1"/>
          </p:nvPr>
        </p:nvSpPr>
        <p:spPr>
          <a:xfrm>
            <a:off x="585788" y="3429000"/>
            <a:ext cx="11024172" cy="715581"/>
          </a:xfrm>
        </p:spPr>
        <p:txBody>
          <a:bodyPr/>
          <a:lstStyle>
            <a:lvl1pPr>
              <a:defRPr lang="en-US" sz="2600" kern="1200" spc="0" baseline="0" dirty="0" smtClean="0">
                <a:solidFill>
                  <a:schemeClr val="tx1"/>
                </a:solidFill>
                <a:latin typeface="+mn-lt"/>
                <a:ea typeface="+mn-ea"/>
                <a:cs typeface="+mn-cs"/>
              </a:defRPr>
            </a:lvl1pPr>
            <a:lvl2pPr>
              <a:defRPr lang="en-US" sz="2000" kern="1200" spc="0" baseline="0" dirty="0">
                <a:solidFill>
                  <a:schemeClr val="tx1"/>
                </a:solidFill>
                <a:latin typeface="+mn-lt"/>
                <a:ea typeface="+mn-ea"/>
                <a:cs typeface="+mn-cs"/>
              </a:defRPr>
            </a:lvl2pPr>
          </a:lstStyle>
          <a:p>
            <a:pPr lvl="0"/>
            <a:r>
              <a:rPr lang="en-US"/>
              <a:t>Subtitle</a:t>
            </a:r>
          </a:p>
          <a:p>
            <a:pPr marL="0" marR="0" lvl="1" indent="0" algn="l" defTabSz="932742" rtl="0" eaLnBrk="1" fontAlgn="auto" latinLnBrk="0" hangingPunct="1">
              <a:lnSpc>
                <a:spcPct val="90000"/>
              </a:lnSpc>
              <a:spcBef>
                <a:spcPts val="300"/>
              </a:spcBef>
              <a:spcAft>
                <a:spcPts val="0"/>
              </a:spcAft>
              <a:buClrTx/>
              <a:buSzPct val="90000"/>
              <a:buFont typeface="Arial" pitchFamily="34" charset="0"/>
              <a:buNone/>
              <a:tabLst/>
            </a:pPr>
            <a:r>
              <a:rPr lang="en-US"/>
              <a:t>Additional detail</a:t>
            </a:r>
          </a:p>
        </p:txBody>
      </p:sp>
    </p:spTree>
    <p:extLst>
      <p:ext uri="{BB962C8B-B14F-4D97-AF65-F5344CB8AC3E}">
        <p14:creationId xmlns:p14="http://schemas.microsoft.com/office/powerpoint/2010/main" val="33959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42035C-C3E7-43A2-9BF5-57150C091DA7}"/>
              </a:ext>
            </a:extLst>
          </p:cNvPr>
          <p:cNvSpPr txBox="1"/>
          <p:nvPr userDrawn="1"/>
        </p:nvSpPr>
        <p:spPr>
          <a:xfrm>
            <a:off x="2514600" y="-653885"/>
            <a:ext cx="9569927" cy="3939540"/>
          </a:xfrm>
          <a:prstGeom prst="rect">
            <a:avLst/>
          </a:prstGeom>
          <a:noFill/>
        </p:spPr>
        <p:txBody>
          <a:bodyPr wrap="none" lIns="0" tIns="0" rIns="0" bIns="0" rtlCol="0">
            <a:spAutoFit/>
          </a:bodyPr>
          <a:lstStyle/>
          <a:p>
            <a:pPr algn="r"/>
            <a:r>
              <a:rPr lang="en-US" sz="25600">
                <a:solidFill>
                  <a:schemeClr val="bg2">
                    <a:lumMod val="75000"/>
                  </a:schemeClr>
                </a:solidFill>
                <a:latin typeface="+mj-lt"/>
              </a:rPr>
              <a:t>DEMO</a:t>
            </a:r>
          </a:p>
        </p:txBody>
      </p:sp>
      <p:sp>
        <p:nvSpPr>
          <p:cNvPr id="2" name="Title 1"/>
          <p:cNvSpPr>
            <a:spLocks noGrp="1"/>
          </p:cNvSpPr>
          <p:nvPr>
            <p:ph type="title" hasCustomPrompt="1"/>
          </p:nvPr>
        </p:nvSpPr>
        <p:spPr>
          <a:xfrm>
            <a:off x="585216" y="2431804"/>
            <a:ext cx="11024172"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72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2D331E82-5C9A-4BF8-90B8-59C39BBDE548}"/>
              </a:ext>
            </a:extLst>
          </p:cNvPr>
          <p:cNvSpPr>
            <a:spLocks noGrp="1"/>
          </p:cNvSpPr>
          <p:nvPr>
            <p:ph type="body" sz="quarter" idx="10" hasCustomPrompt="1"/>
          </p:nvPr>
        </p:nvSpPr>
        <p:spPr>
          <a:xfrm>
            <a:off x="585788" y="3429000"/>
            <a:ext cx="11024172" cy="715581"/>
          </a:xfrm>
        </p:spPr>
        <p:txBody>
          <a:bodyPr/>
          <a:lstStyle>
            <a:lvl1pPr>
              <a:defRPr lang="en-US" sz="2600" kern="1200" spc="0" baseline="0" dirty="0" smtClean="0">
                <a:solidFill>
                  <a:schemeClr val="tx1"/>
                </a:solidFill>
                <a:latin typeface="+mn-lt"/>
                <a:ea typeface="+mn-ea"/>
                <a:cs typeface="+mn-cs"/>
              </a:defRPr>
            </a:lvl1pPr>
            <a:lvl2pPr>
              <a:defRPr lang="en-US" sz="2000" kern="1200" spc="0" baseline="0" dirty="0">
                <a:solidFill>
                  <a:schemeClr val="tx1"/>
                </a:solidFill>
                <a:latin typeface="+mn-lt"/>
                <a:ea typeface="+mn-ea"/>
                <a:cs typeface="+mn-cs"/>
              </a:defRPr>
            </a:lvl2pPr>
          </a:lstStyle>
          <a:p>
            <a:pPr lvl="0"/>
            <a:r>
              <a:rPr lang="en-US"/>
              <a:t>Subtitle</a:t>
            </a:r>
          </a:p>
          <a:p>
            <a:pPr marL="0" marR="0" lvl="1" indent="0" algn="l" defTabSz="932742" rtl="0" eaLnBrk="1" fontAlgn="auto" latinLnBrk="0" hangingPunct="1">
              <a:lnSpc>
                <a:spcPct val="90000"/>
              </a:lnSpc>
              <a:spcBef>
                <a:spcPts val="300"/>
              </a:spcBef>
              <a:spcAft>
                <a:spcPts val="0"/>
              </a:spcAft>
              <a:buClrTx/>
              <a:buSzPct val="90000"/>
              <a:buFont typeface="Arial" pitchFamily="34" charset="0"/>
              <a:buNone/>
              <a:tabLst/>
            </a:pPr>
            <a:r>
              <a:rPr lang="en-US"/>
              <a:t>Additional detail</a:t>
            </a:r>
          </a:p>
        </p:txBody>
      </p:sp>
    </p:spTree>
    <p:extLst>
      <p:ext uri="{BB962C8B-B14F-4D97-AF65-F5344CB8AC3E}">
        <p14:creationId xmlns:p14="http://schemas.microsoft.com/office/powerpoint/2010/main" val="374281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F70EB1-5987-478B-B41A-CE1457362E8F}"/>
              </a:ext>
            </a:extLst>
          </p:cNvPr>
          <p:cNvSpPr txBox="1"/>
          <p:nvPr userDrawn="1"/>
        </p:nvSpPr>
        <p:spPr>
          <a:xfrm>
            <a:off x="2514600" y="-653885"/>
            <a:ext cx="9569927" cy="3939540"/>
          </a:xfrm>
          <a:prstGeom prst="rect">
            <a:avLst/>
          </a:prstGeom>
          <a:noFill/>
        </p:spPr>
        <p:txBody>
          <a:bodyPr wrap="none" lIns="0" tIns="0" rIns="0" bIns="0" rtlCol="0">
            <a:spAutoFit/>
          </a:bodyPr>
          <a:lstStyle/>
          <a:p>
            <a:pPr algn="r"/>
            <a:r>
              <a:rPr lang="en-US" sz="25600">
                <a:solidFill>
                  <a:schemeClr val="bg1">
                    <a:lumMod val="95000"/>
                  </a:schemeClr>
                </a:solidFill>
                <a:latin typeface="+mj-lt"/>
              </a:rPr>
              <a:t>DEMO</a:t>
            </a:r>
          </a:p>
        </p:txBody>
      </p:sp>
      <p:sp>
        <p:nvSpPr>
          <p:cNvPr id="2" name="Title 1"/>
          <p:cNvSpPr>
            <a:spLocks noGrp="1"/>
          </p:cNvSpPr>
          <p:nvPr>
            <p:ph type="title" hasCustomPrompt="1"/>
          </p:nvPr>
        </p:nvSpPr>
        <p:spPr>
          <a:xfrm>
            <a:off x="585216" y="2431804"/>
            <a:ext cx="11024172"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72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97DBFB4E-636A-49BE-8C7E-9C6EA0187E99}"/>
              </a:ext>
            </a:extLst>
          </p:cNvPr>
          <p:cNvSpPr>
            <a:spLocks noGrp="1"/>
          </p:cNvSpPr>
          <p:nvPr>
            <p:ph type="body" sz="quarter" idx="10" hasCustomPrompt="1"/>
          </p:nvPr>
        </p:nvSpPr>
        <p:spPr>
          <a:xfrm>
            <a:off x="585788" y="3429000"/>
            <a:ext cx="11024172" cy="715581"/>
          </a:xfrm>
        </p:spPr>
        <p:txBody>
          <a:bodyPr/>
          <a:lstStyle>
            <a:lvl1pPr>
              <a:defRPr lang="en-US" sz="2600" kern="1200" spc="0" baseline="0" dirty="0" smtClean="0">
                <a:solidFill>
                  <a:schemeClr val="tx1"/>
                </a:solidFill>
                <a:latin typeface="+mn-lt"/>
                <a:ea typeface="+mn-ea"/>
                <a:cs typeface="+mn-cs"/>
              </a:defRPr>
            </a:lvl1pPr>
            <a:lvl2pPr>
              <a:defRPr lang="en-US" sz="2000" kern="1200" spc="0" baseline="0" dirty="0">
                <a:solidFill>
                  <a:schemeClr val="tx1"/>
                </a:solidFill>
                <a:latin typeface="+mn-lt"/>
                <a:ea typeface="+mn-ea"/>
                <a:cs typeface="+mn-cs"/>
              </a:defRPr>
            </a:lvl2pPr>
          </a:lstStyle>
          <a:p>
            <a:pPr lvl="0"/>
            <a:r>
              <a:rPr lang="en-US"/>
              <a:t>Subtitle</a:t>
            </a:r>
          </a:p>
          <a:p>
            <a:pPr marL="0" marR="0" lvl="1" indent="0" algn="l" defTabSz="932742" rtl="0" eaLnBrk="1" fontAlgn="auto" latinLnBrk="0" hangingPunct="1">
              <a:lnSpc>
                <a:spcPct val="90000"/>
              </a:lnSpc>
              <a:spcBef>
                <a:spcPts val="300"/>
              </a:spcBef>
              <a:spcAft>
                <a:spcPts val="0"/>
              </a:spcAft>
              <a:buClrTx/>
              <a:buSzPct val="90000"/>
              <a:buFont typeface="Arial" pitchFamily="34" charset="0"/>
              <a:buNone/>
              <a:tabLst/>
            </a:pPr>
            <a:r>
              <a:rPr lang="en-US"/>
              <a:t>Additional detail</a:t>
            </a:r>
          </a:p>
        </p:txBody>
      </p:sp>
    </p:spTree>
    <p:extLst>
      <p:ext uri="{BB962C8B-B14F-4D97-AF65-F5344CB8AC3E}">
        <p14:creationId xmlns:p14="http://schemas.microsoft.com/office/powerpoint/2010/main" val="160353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6881528" cy="553998"/>
          </a:xfrm>
        </p:spPr>
        <p:txBody>
          <a:bodyPr/>
          <a:lstStyle/>
          <a:p>
            <a:r>
              <a:rPr lang="en-US"/>
              <a:t>Click to edit Master title style</a:t>
            </a:r>
          </a:p>
        </p:txBody>
      </p:sp>
      <p:sp>
        <p:nvSpPr>
          <p:cNvPr id="4" name="Text Placeholder 3"/>
          <p:cNvSpPr>
            <a:spLocks noGrp="1"/>
          </p:cNvSpPr>
          <p:nvPr>
            <p:ph type="body" sz="quarter" idx="10"/>
          </p:nvPr>
        </p:nvSpPr>
        <p:spPr>
          <a:xfrm>
            <a:off x="588263" y="1485674"/>
            <a:ext cx="6881528" cy="701731"/>
          </a:xfrm>
        </p:spPr>
        <p:txBody>
          <a:bodyPr wrap="square">
            <a:spAutoFit/>
          </a:bodyPr>
          <a:lstStyle>
            <a:lvl1pPr marL="0" indent="0">
              <a:spcBef>
                <a:spcPts val="1200"/>
              </a:spcBef>
              <a:buNone/>
              <a:defRPr sz="2400">
                <a:solidFill>
                  <a:schemeClr val="tx1"/>
                </a:solidFill>
              </a:defRPr>
            </a:lvl1pPr>
            <a:lvl2pPr marL="0" indent="0">
              <a:buNone/>
              <a:defRPr sz="18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51792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4" y="457200"/>
            <a:ext cx="6881528" cy="553998"/>
          </a:xfrm>
        </p:spPr>
        <p:txBody>
          <a:bodyPr/>
          <a:lstStyle/>
          <a:p>
            <a:r>
              <a:rPr lang="en-US"/>
              <a:t>Click to edit Master title style</a:t>
            </a:r>
          </a:p>
        </p:txBody>
      </p:sp>
      <p:sp>
        <p:nvSpPr>
          <p:cNvPr id="4" name="Text Placeholder 3"/>
          <p:cNvSpPr>
            <a:spLocks noGrp="1"/>
          </p:cNvSpPr>
          <p:nvPr>
            <p:ph type="body" sz="quarter" idx="10"/>
          </p:nvPr>
        </p:nvSpPr>
        <p:spPr>
          <a:xfrm>
            <a:off x="586391" y="2019300"/>
            <a:ext cx="6883400" cy="701731"/>
          </a:xfrm>
        </p:spPr>
        <p:txBody>
          <a:bodyPr wrap="square">
            <a:spAutoFit/>
          </a:bodyPr>
          <a:lstStyle>
            <a:lvl1pPr marL="0" indent="0">
              <a:spcBef>
                <a:spcPts val="1200"/>
              </a:spcBef>
              <a:buNone/>
              <a:defRPr sz="2400">
                <a:solidFill>
                  <a:schemeClr val="tx1"/>
                </a:solidFill>
              </a:defRPr>
            </a:lvl1pPr>
            <a:lvl2pPr marL="0" indent="0">
              <a:buNone/>
              <a:defRPr sz="18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C992CD26-FC14-4C31-8EA8-665CCD5F7E5D}"/>
              </a:ext>
            </a:extLst>
          </p:cNvPr>
          <p:cNvSpPr>
            <a:spLocks noGrp="1"/>
          </p:cNvSpPr>
          <p:nvPr>
            <p:ph type="body" sz="quarter" idx="11"/>
          </p:nvPr>
        </p:nvSpPr>
        <p:spPr>
          <a:xfrm>
            <a:off x="588963" y="1011238"/>
            <a:ext cx="6883400" cy="338554"/>
          </a:xfrm>
          <a:solidFill>
            <a:schemeClr val="accent2"/>
          </a:solidFill>
        </p:spPr>
        <p:txBody>
          <a:bodyPr tIns="45720" bIns="45720"/>
          <a:lstStyle>
            <a:lvl1pPr>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59090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05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979027"/>
      </p:ext>
    </p:extLst>
  </p:cSld>
  <p:clrMapOvr>
    <a:masterClrMapping/>
  </p:clrMapOvr>
  <p:transition>
    <p:fade/>
  </p:transition>
  <p:extLst>
    <p:ext uri="{DCECCB84-F9BA-43D5-87BE-67443E8EF086}">
      <p15:sldGuideLst xmlns:p15="http://schemas.microsoft.com/office/powerpoint/2012/main">
        <p15:guide id="1" pos="3840">
          <p15:clr>
            <a:srgbClr val="C35EA4"/>
          </p15:clr>
        </p15:guide>
        <p15:guide id="2" orient="horz" pos="2160">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433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584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399"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584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7"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101583"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101581"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3722675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2C224-85B0-4EF3-926A-714DB809EB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4E2E078-6305-4FC4-9F7E-08714B1E31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136431-4F88-4E98-B621-4E4E40089A4F}"/>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5" name="Footer Placeholder 4">
            <a:extLst>
              <a:ext uri="{FF2B5EF4-FFF2-40B4-BE49-F238E27FC236}">
                <a16:creationId xmlns:a16="http://schemas.microsoft.com/office/drawing/2014/main" id="{F036C24C-329D-47DE-8B56-5BCE98C9CC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FBAD86-2757-4BE7-9014-0DBC9243015A}"/>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31453943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5509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7741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96605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6040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1486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083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205511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29707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74927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51254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BCB9-91E0-4B00-9D18-2B6EAC1E4BA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28FB59A-1983-4C06-B770-6E035A5CF0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C3EA73A-D628-4069-892A-35413D9439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BCE2DC1-35D8-40FB-8B83-66A89C8F3CE3}"/>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6" name="Footer Placeholder 5">
            <a:extLst>
              <a:ext uri="{FF2B5EF4-FFF2-40B4-BE49-F238E27FC236}">
                <a16:creationId xmlns:a16="http://schemas.microsoft.com/office/drawing/2014/main" id="{C0D168C7-8603-4731-B811-37CB6A1A2A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AB898C7-4675-4040-A044-8D57EBE2595F}"/>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769186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58662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04863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855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97499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33446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5332F2B8-373A-466C-A5D0-D9523C9DF4EA}"/>
              </a:ext>
            </a:extLst>
          </p:cNvPr>
          <p:cNvPicPr>
            <a:picLocks noChangeAspect="1"/>
          </p:cNvPicPr>
          <p:nvPr userDrawn="1"/>
        </p:nvPicPr>
        <p:blipFill>
          <a:blip r:embed="rId3"/>
          <a:stretch>
            <a:fillRect/>
          </a:stretch>
        </p:blipFill>
        <p:spPr>
          <a:xfrm>
            <a:off x="304034" y="309923"/>
            <a:ext cx="2297275" cy="844338"/>
          </a:xfrm>
          <a:prstGeom prst="rect">
            <a:avLst/>
          </a:prstGeom>
        </p:spPr>
      </p:pic>
    </p:spTree>
    <p:extLst>
      <p:ext uri="{BB962C8B-B14F-4D97-AF65-F5344CB8AC3E}">
        <p14:creationId xmlns:p14="http://schemas.microsoft.com/office/powerpoint/2010/main" val="294773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MS logo gray - EMF">
            <a:extLst>
              <a:ext uri="{FF2B5EF4-FFF2-40B4-BE49-F238E27FC236}">
                <a16:creationId xmlns:a16="http://schemas.microsoft.com/office/drawing/2014/main" id="{855734D9-D63B-45FE-802D-4C0D4D83DFD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302624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A picture containing drawing&#10;&#10;Description automatically generated">
            <a:extLst>
              <a:ext uri="{FF2B5EF4-FFF2-40B4-BE49-F238E27FC236}">
                <a16:creationId xmlns:a16="http://schemas.microsoft.com/office/drawing/2014/main" id="{80BCFF06-65BB-4374-8C0A-91F636C6CC52}"/>
              </a:ext>
            </a:extLst>
          </p:cNvPr>
          <p:cNvPicPr>
            <a:picLocks noChangeAspect="1"/>
          </p:cNvPicPr>
          <p:nvPr userDrawn="1"/>
        </p:nvPicPr>
        <p:blipFill>
          <a:blip r:embed="rId2"/>
          <a:stretch>
            <a:fillRect/>
          </a:stretch>
        </p:blipFill>
        <p:spPr>
          <a:xfrm>
            <a:off x="304034" y="309923"/>
            <a:ext cx="2297275" cy="844338"/>
          </a:xfrm>
          <a:prstGeom prst="rect">
            <a:avLst/>
          </a:prstGeom>
        </p:spPr>
      </p:pic>
    </p:spTree>
    <p:extLst>
      <p:ext uri="{BB962C8B-B14F-4D97-AF65-F5344CB8AC3E}">
        <p14:creationId xmlns:p14="http://schemas.microsoft.com/office/powerpoint/2010/main" val="370492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A picture containing drawing&#10;&#10;Description automatically generated">
            <a:extLst>
              <a:ext uri="{FF2B5EF4-FFF2-40B4-BE49-F238E27FC236}">
                <a16:creationId xmlns:a16="http://schemas.microsoft.com/office/drawing/2014/main" id="{65DC4B27-CBF4-4794-A2B0-DA23337C6F7E}"/>
              </a:ext>
            </a:extLst>
          </p:cNvPr>
          <p:cNvPicPr>
            <a:picLocks noChangeAspect="1"/>
          </p:cNvPicPr>
          <p:nvPr userDrawn="1"/>
        </p:nvPicPr>
        <p:blipFill>
          <a:blip r:embed="rId2"/>
          <a:stretch>
            <a:fillRect/>
          </a:stretch>
        </p:blipFill>
        <p:spPr>
          <a:xfrm>
            <a:off x="304034" y="309923"/>
            <a:ext cx="2297275" cy="844338"/>
          </a:xfrm>
          <a:prstGeom prst="rect">
            <a:avLst/>
          </a:prstGeom>
        </p:spPr>
      </p:pic>
    </p:spTree>
    <p:extLst>
      <p:ext uri="{BB962C8B-B14F-4D97-AF65-F5344CB8AC3E}">
        <p14:creationId xmlns:p14="http://schemas.microsoft.com/office/powerpoint/2010/main" val="14585837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3916187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1F93-E75F-4DB8-901E-11D474F5BD3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9235C1E-EEE1-42BA-AF32-619AD44C48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80F08-3E19-483E-9939-3289E04194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D15A5B5-63A6-4366-983B-C8C9175EE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DAD47B-ECD4-4BE4-B225-ECA5DCD0A8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DA9E230-B547-4E8B-8F3E-5D2655C5C168}"/>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8" name="Footer Placeholder 7">
            <a:extLst>
              <a:ext uri="{FF2B5EF4-FFF2-40B4-BE49-F238E27FC236}">
                <a16:creationId xmlns:a16="http://schemas.microsoft.com/office/drawing/2014/main" id="{AAB5FABF-8D2B-4506-A1A6-1417CB0112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31423F6-2502-4A18-911A-B028D43965A9}"/>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38420782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NDA Slide - Do Not Alter">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bg1"/>
                </a:solidFill>
                <a:latin typeface="Segoe UI Light"/>
                <a:cs typeface="Segoe UI Light"/>
              </a:rPr>
              <a:t>Microsoft Confidential</a:t>
            </a:r>
            <a:endParaRPr lang="en-US" sz="4080" i="1">
              <a:solidFill>
                <a:schemeClr val="bg1"/>
              </a:solidFill>
              <a:latin typeface="Segoe UI Light"/>
              <a:cs typeface="Segoe UI Light"/>
            </a:endParaRP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a:solidFill>
                  <a:schemeClr val="tx1"/>
                </a:solidFill>
                <a:latin typeface="Segoe UI Light"/>
                <a:cs typeface="Segoe UI Light"/>
              </a:rPr>
              <a:t>Microsoft Confidential</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tx1"/>
                </a:solidFill>
                <a:latin typeface="Segoe UI"/>
                <a:cs typeface="Segoe UI"/>
              </a:rPr>
              <a:t>Microsoft Confidential</a:t>
            </a:r>
          </a:p>
        </p:txBody>
      </p:sp>
    </p:spTree>
    <p:extLst>
      <p:ext uri="{BB962C8B-B14F-4D97-AF65-F5344CB8AC3E}">
        <p14:creationId xmlns:p14="http://schemas.microsoft.com/office/powerpoint/2010/main" val="29826895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6007BD4-0FA1-41F6-B6CF-7F1C098D73BE}"/>
              </a:ext>
            </a:extLst>
          </p:cNvPr>
          <p:cNvSpPr/>
          <p:nvPr userDrawn="1"/>
        </p:nvSpPr>
        <p:spPr bwMode="auto">
          <a:xfrm>
            <a:off x="457198" y="762000"/>
            <a:ext cx="11277604" cy="548640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r>
              <a:rPr lang="en-US" sz="6000">
                <a:gradFill>
                  <a:gsLst>
                    <a:gs pos="0">
                      <a:srgbClr val="FFFFFF"/>
                    </a:gs>
                    <a:gs pos="100000">
                      <a:srgbClr val="FFFFFF"/>
                    </a:gs>
                  </a:gsLst>
                  <a:lin ang="5400000" scaled="0"/>
                </a:gradFill>
                <a:ea typeface="Segoe UI" pitchFamily="34" charset="0"/>
                <a:cs typeface="Segoe UI" pitchFamily="34" charset="0"/>
              </a:rPr>
              <a:t>IMPORTANT</a:t>
            </a:r>
            <a:br>
              <a:rPr lang="en-US" sz="6000">
                <a:gradFill>
                  <a:gsLst>
                    <a:gs pos="0">
                      <a:srgbClr val="FFFFFF"/>
                    </a:gs>
                    <a:gs pos="100000">
                      <a:srgbClr val="FFFFFF"/>
                    </a:gs>
                  </a:gsLst>
                  <a:lin ang="5400000" scaled="0"/>
                </a:gradFill>
                <a:ea typeface="Segoe UI" pitchFamily="34" charset="0"/>
                <a:cs typeface="Segoe UI" pitchFamily="34" charset="0"/>
              </a:rPr>
            </a:br>
            <a:r>
              <a:rPr lang="en-US" sz="6000">
                <a:gradFill>
                  <a:gsLst>
                    <a:gs pos="0">
                      <a:srgbClr val="FFFFFF"/>
                    </a:gs>
                    <a:gs pos="100000">
                      <a:srgbClr val="FFFFFF"/>
                    </a:gs>
                  </a:gsLst>
                  <a:lin ang="5400000" scaled="0"/>
                </a:gradFill>
                <a:ea typeface="Segoe UI" pitchFamily="34" charset="0"/>
                <a:cs typeface="Segoe UI" pitchFamily="34" charset="0"/>
              </a:rPr>
              <a:t>THIS IS THE LAST LAYOUT IN THE MASTER</a:t>
            </a:r>
          </a:p>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a:p>
            <a:pPr algn="l"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If you are in the Slide Master view and there is any layout after this one, it’s a layout that was “brought in” by pasting a slide from another template. It is recommended that you change the layout of the slides using the “foreign” layout, then delete the layout in the master. </a:t>
            </a:r>
          </a:p>
        </p:txBody>
      </p:sp>
    </p:spTree>
    <p:extLst>
      <p:ext uri="{BB962C8B-B14F-4D97-AF65-F5344CB8AC3E}">
        <p14:creationId xmlns:p14="http://schemas.microsoft.com/office/powerpoint/2010/main" val="318690917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47AA-7D5C-4C9C-B031-1B9068B3D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BA7217-43D5-4DEA-8E78-ED3766B88A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7AB093-F13E-4A70-917F-9F6568F83682}"/>
              </a:ext>
            </a:extLst>
          </p:cNvPr>
          <p:cNvSpPr>
            <a:spLocks noGrp="1"/>
          </p:cNvSpPr>
          <p:nvPr>
            <p:ph type="dt" sz="half" idx="10"/>
          </p:nvPr>
        </p:nvSpPr>
        <p:spPr/>
        <p:txBody>
          <a:bodyPr/>
          <a:lstStyle/>
          <a:p>
            <a:fld id="{901CE5F2-9213-4FFF-8650-EECFD3037D65}" type="datetimeFigureOut">
              <a:rPr lang="en-US" smtClean="0"/>
              <a:t>4/16/2021</a:t>
            </a:fld>
            <a:endParaRPr lang="en-US"/>
          </a:p>
        </p:txBody>
      </p:sp>
      <p:sp>
        <p:nvSpPr>
          <p:cNvPr id="5" name="Footer Placeholder 4">
            <a:extLst>
              <a:ext uri="{FF2B5EF4-FFF2-40B4-BE49-F238E27FC236}">
                <a16:creationId xmlns:a16="http://schemas.microsoft.com/office/drawing/2014/main" id="{2036BCE8-55A7-4E2E-83B9-FA1A52F92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6422B-6235-44FF-8921-3947646D62D9}"/>
              </a:ext>
            </a:extLst>
          </p:cNvPr>
          <p:cNvSpPr>
            <a:spLocks noGrp="1"/>
          </p:cNvSpPr>
          <p:nvPr>
            <p:ph type="sldNum" sz="quarter" idx="12"/>
          </p:nvPr>
        </p:nvSpPr>
        <p:spPr/>
        <p:txBody>
          <a:bodyPr/>
          <a:lstStyle/>
          <a:p>
            <a:fld id="{654C9043-8E65-4FD0-ABAF-513CB6377663}" type="slidenum">
              <a:rPr lang="en-US" smtClean="0"/>
              <a:t>‹#›</a:t>
            </a:fld>
            <a:endParaRPr lang="en-US"/>
          </a:p>
        </p:txBody>
      </p:sp>
    </p:spTree>
    <p:extLst>
      <p:ext uri="{BB962C8B-B14F-4D97-AF65-F5344CB8AC3E}">
        <p14:creationId xmlns:p14="http://schemas.microsoft.com/office/powerpoint/2010/main" val="30514789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Presentation Title Slid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B0E3ACD-7FA1-43FB-92AB-D2FC6B01A2F9}"/>
              </a:ext>
            </a:extLst>
          </p:cNvPr>
          <p:cNvSpPr>
            <a:spLocks noGrp="1"/>
          </p:cNvSpPr>
          <p:nvPr>
            <p:ph type="pic" sz="quarter" idx="10"/>
          </p:nvPr>
        </p:nvSpPr>
        <p:spPr>
          <a:xfrm>
            <a:off x="8619649" y="600074"/>
            <a:ext cx="2139315" cy="2139315"/>
          </a:xfrm>
          <a:prstGeom prst="ellipse">
            <a:avLst/>
          </a:prstGeom>
          <a:ln w="101600">
            <a:solidFill>
              <a:srgbClr val="A52CA6"/>
            </a:solidFill>
          </a:ln>
        </p:spPr>
        <p:txBody>
          <a:bodyPr/>
          <a:lstStyle/>
          <a:p>
            <a:endParaRPr lang="en-US"/>
          </a:p>
        </p:txBody>
      </p:sp>
      <p:sp>
        <p:nvSpPr>
          <p:cNvPr id="7" name="object 5">
            <a:extLst>
              <a:ext uri="{FF2B5EF4-FFF2-40B4-BE49-F238E27FC236}">
                <a16:creationId xmlns:a16="http://schemas.microsoft.com/office/drawing/2014/main" id="{13310B1C-6FB4-4D3B-B79A-DF315C87F042}"/>
              </a:ext>
            </a:extLst>
          </p:cNvPr>
          <p:cNvSpPr/>
          <p:nvPr userDrawn="1"/>
        </p:nvSpPr>
        <p:spPr>
          <a:xfrm>
            <a:off x="0" y="600074"/>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792688"/>
          </a:solidFill>
        </p:spPr>
        <p:txBody>
          <a:bodyPr wrap="square" lIns="0" tIns="0" rIns="0" bIns="0" rtlCol="0"/>
          <a:lstStyle/>
          <a:p>
            <a:endParaRPr/>
          </a:p>
        </p:txBody>
      </p:sp>
      <p:pic>
        <p:nvPicPr>
          <p:cNvPr id="19" name="Picture 18" descr="A picture containing clipart&#10;&#10;Description generated with very high confidence">
            <a:extLst>
              <a:ext uri="{FF2B5EF4-FFF2-40B4-BE49-F238E27FC236}">
                <a16:creationId xmlns:a16="http://schemas.microsoft.com/office/drawing/2014/main" id="{531FDE4E-E351-4870-BEA4-F9D05AB5146D}"/>
              </a:ext>
            </a:extLst>
          </p:cNvPr>
          <p:cNvPicPr>
            <a:picLocks noChangeAspect="1"/>
          </p:cNvPicPr>
          <p:nvPr/>
        </p:nvPicPr>
        <p:blipFill>
          <a:blip r:embed="rId2"/>
          <a:stretch>
            <a:fillRect/>
          </a:stretch>
        </p:blipFill>
        <p:spPr>
          <a:xfrm>
            <a:off x="7988301" y="4055012"/>
            <a:ext cx="478535" cy="427500"/>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2E494260-7BC2-4EE2-99AB-510B51B408B7}"/>
              </a:ext>
            </a:extLst>
          </p:cNvPr>
          <p:cNvPicPr>
            <a:picLocks noChangeAspect="1"/>
          </p:cNvPicPr>
          <p:nvPr/>
        </p:nvPicPr>
        <p:blipFill>
          <a:blip r:embed="rId3"/>
          <a:stretch>
            <a:fillRect/>
          </a:stretch>
        </p:blipFill>
        <p:spPr>
          <a:xfrm>
            <a:off x="7988301" y="3483078"/>
            <a:ext cx="536536" cy="397760"/>
          </a:xfrm>
          <a:prstGeom prst="rect">
            <a:avLst/>
          </a:prstGeom>
        </p:spPr>
      </p:pic>
      <p:pic>
        <p:nvPicPr>
          <p:cNvPr id="3" name="Picture 2" descr="A picture containing computer, device&#10;&#10;Description automatically generated">
            <a:extLst>
              <a:ext uri="{FF2B5EF4-FFF2-40B4-BE49-F238E27FC236}">
                <a16:creationId xmlns:a16="http://schemas.microsoft.com/office/drawing/2014/main" id="{A1BCAD9C-7170-428B-AC0B-A34623E7B61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08492" y="4651666"/>
            <a:ext cx="438152" cy="438152"/>
          </a:xfrm>
          <a:prstGeom prst="rect">
            <a:avLst/>
          </a:prstGeom>
        </p:spPr>
      </p:pic>
      <p:sp>
        <p:nvSpPr>
          <p:cNvPr id="29" name="object 6">
            <a:extLst>
              <a:ext uri="{FF2B5EF4-FFF2-40B4-BE49-F238E27FC236}">
                <a16:creationId xmlns:a16="http://schemas.microsoft.com/office/drawing/2014/main" id="{0F9703EA-6FA5-4EAF-B958-DEB960A31108}"/>
              </a:ext>
            </a:extLst>
          </p:cNvPr>
          <p:cNvSpPr txBox="1">
            <a:spLocks noGrp="1"/>
          </p:cNvSpPr>
          <p:nvPr userDrawn="1">
            <p:ph type="title"/>
          </p:nvPr>
        </p:nvSpPr>
        <p:spPr>
          <a:xfrm>
            <a:off x="448322" y="723897"/>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a:solidFill>
                  <a:schemeClr val="bg1"/>
                </a:solidFill>
              </a:rPr>
              <a:t>Speaker Name</a:t>
            </a:r>
            <a:endParaRPr sz="4000" b="1">
              <a:solidFill>
                <a:schemeClr val="bg1"/>
              </a:solidFill>
            </a:endParaRPr>
          </a:p>
        </p:txBody>
      </p:sp>
      <p:sp>
        <p:nvSpPr>
          <p:cNvPr id="33" name="Text Placeholder 4">
            <a:extLst>
              <a:ext uri="{FF2B5EF4-FFF2-40B4-BE49-F238E27FC236}">
                <a16:creationId xmlns:a16="http://schemas.microsoft.com/office/drawing/2014/main" id="{FC262EB2-13EB-49D4-8BA7-298D994B3D41}"/>
              </a:ext>
            </a:extLst>
          </p:cNvPr>
          <p:cNvSpPr>
            <a:spLocks noGrp="1"/>
          </p:cNvSpPr>
          <p:nvPr>
            <p:ph type="body" sz="quarter" idx="12" hasCustomPrompt="1"/>
          </p:nvPr>
        </p:nvSpPr>
        <p:spPr>
          <a:xfrm>
            <a:off x="8621208" y="3548439"/>
            <a:ext cx="2655740" cy="332399"/>
          </a:xfrm>
          <a:noFill/>
        </p:spPr>
        <p:txBody>
          <a:bodyPr wrap="square" lIns="0" tIns="0" rIns="0" bIns="0">
            <a:spAutoFit/>
          </a:bodyPr>
          <a:lstStyle>
            <a:lvl1pPr marL="0" indent="0">
              <a:spcBef>
                <a:spcPts val="0"/>
              </a:spcBef>
              <a:buNone/>
              <a:defRPr lang="en-US" sz="2400" b="1" kern="1200" dirty="0">
                <a:solidFill>
                  <a:schemeClr val="tx1"/>
                </a:solidFill>
                <a:latin typeface="+mj-lt"/>
                <a:ea typeface="+mj-ea"/>
                <a:cs typeface="+mj-cs"/>
              </a:defRPr>
            </a:lvl1pPr>
          </a:lstStyle>
          <a:p>
            <a:pPr lvl="0"/>
            <a:r>
              <a:rPr lang="en-US"/>
              <a:t>Email</a:t>
            </a:r>
          </a:p>
        </p:txBody>
      </p:sp>
      <p:sp>
        <p:nvSpPr>
          <p:cNvPr id="11" name="Text Placeholder 4">
            <a:extLst>
              <a:ext uri="{FF2B5EF4-FFF2-40B4-BE49-F238E27FC236}">
                <a16:creationId xmlns:a16="http://schemas.microsoft.com/office/drawing/2014/main" id="{167B42D6-3699-44E1-AF05-8156CC486F55}"/>
              </a:ext>
            </a:extLst>
          </p:cNvPr>
          <p:cNvSpPr>
            <a:spLocks noGrp="1"/>
          </p:cNvSpPr>
          <p:nvPr>
            <p:ph type="body" sz="quarter" idx="13" hasCustomPrompt="1"/>
          </p:nvPr>
        </p:nvSpPr>
        <p:spPr>
          <a:xfrm>
            <a:off x="8621208" y="4102562"/>
            <a:ext cx="2655740" cy="332399"/>
          </a:xfrm>
          <a:noFill/>
        </p:spPr>
        <p:txBody>
          <a:bodyPr wrap="square" lIns="0" tIns="0" rIns="0" bIns="0">
            <a:spAutoFit/>
          </a:bodyPr>
          <a:lstStyle>
            <a:lvl1pPr marL="0" indent="0">
              <a:spcBef>
                <a:spcPts val="0"/>
              </a:spcBef>
              <a:buNone/>
              <a:defRPr lang="en-US" sz="2400" b="1" kern="1200" dirty="0">
                <a:solidFill>
                  <a:schemeClr val="tx1"/>
                </a:solidFill>
                <a:latin typeface="+mj-lt"/>
                <a:ea typeface="+mj-ea"/>
                <a:cs typeface="+mj-cs"/>
              </a:defRPr>
            </a:lvl1pPr>
          </a:lstStyle>
          <a:p>
            <a:pPr lvl="0"/>
            <a:r>
              <a:rPr lang="en-US"/>
              <a:t>LinkedIn Profile URL</a:t>
            </a:r>
          </a:p>
        </p:txBody>
      </p:sp>
      <p:sp>
        <p:nvSpPr>
          <p:cNvPr id="12" name="Text Placeholder 4">
            <a:extLst>
              <a:ext uri="{FF2B5EF4-FFF2-40B4-BE49-F238E27FC236}">
                <a16:creationId xmlns:a16="http://schemas.microsoft.com/office/drawing/2014/main" id="{F21BE5B3-06E9-4189-819D-3BDD7BCBDC93}"/>
              </a:ext>
            </a:extLst>
          </p:cNvPr>
          <p:cNvSpPr>
            <a:spLocks noGrp="1"/>
          </p:cNvSpPr>
          <p:nvPr>
            <p:ph type="body" sz="quarter" idx="14" hasCustomPrompt="1"/>
          </p:nvPr>
        </p:nvSpPr>
        <p:spPr>
          <a:xfrm>
            <a:off x="8621208" y="4704542"/>
            <a:ext cx="2655740" cy="332399"/>
          </a:xfrm>
          <a:noFill/>
        </p:spPr>
        <p:txBody>
          <a:bodyPr wrap="square" lIns="0" tIns="0" rIns="0" bIns="0">
            <a:spAutoFit/>
          </a:bodyPr>
          <a:lstStyle>
            <a:lvl1pPr marL="0" indent="0">
              <a:spcBef>
                <a:spcPts val="0"/>
              </a:spcBef>
              <a:buNone/>
              <a:defRPr lang="en-US" sz="2400" b="1" kern="1200" dirty="0">
                <a:solidFill>
                  <a:schemeClr val="tx1"/>
                </a:solidFill>
                <a:latin typeface="+mj-lt"/>
                <a:ea typeface="+mj-ea"/>
                <a:cs typeface="+mj-cs"/>
              </a:defRPr>
            </a:lvl1pPr>
          </a:lstStyle>
          <a:p>
            <a:pPr lvl="0"/>
            <a:r>
              <a:rPr lang="en-US"/>
              <a:t>Twitter handler</a:t>
            </a:r>
          </a:p>
        </p:txBody>
      </p:sp>
      <p:sp>
        <p:nvSpPr>
          <p:cNvPr id="13" name="Text Placeholder 4">
            <a:extLst>
              <a:ext uri="{FF2B5EF4-FFF2-40B4-BE49-F238E27FC236}">
                <a16:creationId xmlns:a16="http://schemas.microsoft.com/office/drawing/2014/main" id="{1B48BA99-E3E0-4FD2-87F4-FACD218F3CCC}"/>
              </a:ext>
            </a:extLst>
          </p:cNvPr>
          <p:cNvSpPr>
            <a:spLocks noGrp="1"/>
          </p:cNvSpPr>
          <p:nvPr>
            <p:ph type="body" sz="quarter" idx="16" hasCustomPrompt="1"/>
          </p:nvPr>
        </p:nvSpPr>
        <p:spPr>
          <a:xfrm>
            <a:off x="448319" y="1595287"/>
            <a:ext cx="7338496" cy="387798"/>
          </a:xfrm>
          <a:noFill/>
        </p:spPr>
        <p:txBody>
          <a:bodyPr wrap="square" lIns="0" tIns="0" rIns="0" bIns="0">
            <a:spAutoFit/>
          </a:bodyPr>
          <a:lstStyle>
            <a:lvl1pPr marL="0" indent="0">
              <a:spcBef>
                <a:spcPts val="0"/>
              </a:spcBef>
              <a:buNone/>
              <a:defRPr lang="en-US" sz="2800" b="1" kern="1200" dirty="0">
                <a:solidFill>
                  <a:schemeClr val="tx1"/>
                </a:solidFill>
                <a:latin typeface="+mj-lt"/>
                <a:ea typeface="+mj-ea"/>
                <a:cs typeface="+mj-cs"/>
              </a:defRPr>
            </a:lvl1pPr>
          </a:lstStyle>
          <a:p>
            <a:pPr lvl="0"/>
            <a:r>
              <a:rPr lang="en-US"/>
              <a:t>Tagline 1</a:t>
            </a:r>
          </a:p>
        </p:txBody>
      </p:sp>
      <p:sp>
        <p:nvSpPr>
          <p:cNvPr id="14" name="Text Placeholder 4">
            <a:extLst>
              <a:ext uri="{FF2B5EF4-FFF2-40B4-BE49-F238E27FC236}">
                <a16:creationId xmlns:a16="http://schemas.microsoft.com/office/drawing/2014/main" id="{9A649B98-6AF6-4537-A44A-3FEDDE425EE8}"/>
              </a:ext>
            </a:extLst>
          </p:cNvPr>
          <p:cNvSpPr>
            <a:spLocks noGrp="1"/>
          </p:cNvSpPr>
          <p:nvPr>
            <p:ph type="body" sz="quarter" idx="17" hasCustomPrompt="1"/>
          </p:nvPr>
        </p:nvSpPr>
        <p:spPr>
          <a:xfrm>
            <a:off x="448319" y="2096498"/>
            <a:ext cx="7338496" cy="332399"/>
          </a:xfrm>
          <a:noFill/>
        </p:spPr>
        <p:txBody>
          <a:bodyPr wrap="square" lIns="0" tIns="0" rIns="0" bIns="0">
            <a:spAutoFit/>
          </a:bodyPr>
          <a:lstStyle>
            <a:lvl1pPr marL="0" indent="0">
              <a:spcBef>
                <a:spcPts val="0"/>
              </a:spcBef>
              <a:buNone/>
              <a:defRPr lang="en-US" sz="2400" b="1" kern="1200" dirty="0">
                <a:solidFill>
                  <a:schemeClr val="tx1">
                    <a:lumMod val="50000"/>
                    <a:lumOff val="50000"/>
                  </a:schemeClr>
                </a:solidFill>
                <a:latin typeface="+mj-lt"/>
                <a:ea typeface="+mj-ea"/>
                <a:cs typeface="+mj-cs"/>
              </a:defRPr>
            </a:lvl1pPr>
          </a:lstStyle>
          <a:p>
            <a:pPr lvl="0"/>
            <a:r>
              <a:rPr lang="en-US"/>
              <a:t>Tagline 2 (Optional)</a:t>
            </a:r>
          </a:p>
        </p:txBody>
      </p:sp>
      <p:sp>
        <p:nvSpPr>
          <p:cNvPr id="15" name="Content Placeholder 2">
            <a:extLst>
              <a:ext uri="{FF2B5EF4-FFF2-40B4-BE49-F238E27FC236}">
                <a16:creationId xmlns:a16="http://schemas.microsoft.com/office/drawing/2014/main" id="{2E6AB9B5-B150-46E6-AC48-31D6424AF280}"/>
              </a:ext>
            </a:extLst>
          </p:cNvPr>
          <p:cNvSpPr>
            <a:spLocks noGrp="1"/>
          </p:cNvSpPr>
          <p:nvPr>
            <p:ph sz="half" idx="1" hasCustomPrompt="1"/>
          </p:nvPr>
        </p:nvSpPr>
        <p:spPr>
          <a:xfrm>
            <a:off x="448321" y="2752078"/>
            <a:ext cx="7342740" cy="3481532"/>
          </a:xfrm>
        </p:spPr>
        <p:txBody>
          <a:bodyPr/>
          <a:lstStyle>
            <a:lvl1pPr marL="0" indent="0">
              <a:buNone/>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a:t>Speaker Bio</a:t>
            </a:r>
          </a:p>
        </p:txBody>
      </p:sp>
    </p:spTree>
    <p:extLst>
      <p:ext uri="{BB962C8B-B14F-4D97-AF65-F5344CB8AC3E}">
        <p14:creationId xmlns:p14="http://schemas.microsoft.com/office/powerpoint/2010/main" val="2625699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8B338BF-D339-4D9F-8ED1-7128AB4CEEF7}"/>
              </a:ext>
            </a:extLst>
          </p:cNvPr>
          <p:cNvSpPr>
            <a:spLocks noGrp="1"/>
          </p:cNvSpPr>
          <p:nvPr>
            <p:ph type="dt" sz="half" idx="10"/>
          </p:nvPr>
        </p:nvSpPr>
        <p:spPr/>
        <p:txBody>
          <a:bodyPr/>
          <a:lstStyle/>
          <a:p>
            <a:fld id="{2D743F36-DAC0-4055-9E1E-D459610D9EA2}" type="datetimeFigureOut">
              <a:rPr lang="es-MX" smtClean="0"/>
              <a:t>16/04/2021</a:t>
            </a:fld>
            <a:endParaRPr lang="es-MX"/>
          </a:p>
        </p:txBody>
      </p:sp>
      <p:sp>
        <p:nvSpPr>
          <p:cNvPr id="3" name="Marcador de pie de página 2">
            <a:extLst>
              <a:ext uri="{FF2B5EF4-FFF2-40B4-BE49-F238E27FC236}">
                <a16:creationId xmlns:a16="http://schemas.microsoft.com/office/drawing/2014/main" id="{AD6F483E-6F19-46CC-ACD2-AD3565E9C1D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B587CDCB-807B-4F50-A0FC-1F5DAF0A8307}"/>
              </a:ext>
            </a:extLst>
          </p:cNvPr>
          <p:cNvSpPr>
            <a:spLocks noGrp="1"/>
          </p:cNvSpPr>
          <p:nvPr>
            <p:ph type="sldNum" sz="quarter" idx="12"/>
          </p:nvPr>
        </p:nvSpPr>
        <p:spPr/>
        <p:txBody>
          <a:bodyPr/>
          <a:lstStyle/>
          <a:p>
            <a:fld id="{505FB46A-3C33-407A-891F-784ED0F8C290}" type="slidenum">
              <a:rPr lang="es-MX" smtClean="0"/>
              <a:t>‹#›</a:t>
            </a:fld>
            <a:endParaRPr lang="es-MX"/>
          </a:p>
        </p:txBody>
      </p:sp>
    </p:spTree>
    <p:extLst>
      <p:ext uri="{BB962C8B-B14F-4D97-AF65-F5344CB8AC3E}">
        <p14:creationId xmlns:p14="http://schemas.microsoft.com/office/powerpoint/2010/main" val="914289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48BF6F0-39E7-41BE-852C-3E0F3448DE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6084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2C02A9-6C13-4DF5-BA53-7593DCCE045E}"/>
              </a:ext>
            </a:extLst>
          </p:cNvPr>
          <p:cNvSpPr/>
          <p:nvPr userDrawn="1"/>
        </p:nvSpPr>
        <p:spPr bwMode="auto">
          <a:xfrm>
            <a:off x="-1" y="0"/>
            <a:ext cx="10210801" cy="6858000"/>
          </a:xfrm>
          <a:prstGeom prst="rect">
            <a:avLst/>
          </a:prstGeom>
          <a:gradFill flip="none" rotWithShape="1">
            <a:gsLst>
              <a:gs pos="0">
                <a:srgbClr val="000000">
                  <a:alpha val="0"/>
                </a:srgbClr>
              </a:gs>
              <a:gs pos="100000">
                <a:srgbClr val="000000">
                  <a:alpha val="66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4008897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6319997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6044868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399578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04E9-8E81-4C9F-86BF-33456D708A3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61E3762-40B0-4187-87B4-ED6949DE517B}"/>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4" name="Footer Placeholder 3">
            <a:extLst>
              <a:ext uri="{FF2B5EF4-FFF2-40B4-BE49-F238E27FC236}">
                <a16:creationId xmlns:a16="http://schemas.microsoft.com/office/drawing/2014/main" id="{541FD0E5-D569-430E-B9A4-E57AD6BCEF4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C821369-198F-4B31-9168-4EC2E8FC643A}"/>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26428641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743695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1860153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8060360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57183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49338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09633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92097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er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1436688"/>
            <a:ext cx="4783837" cy="531159"/>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6" name="Picture Placeholder 5">
            <a:extLst>
              <a:ext uri="{FF2B5EF4-FFF2-40B4-BE49-F238E27FC236}">
                <a16:creationId xmlns:a16="http://schemas.microsoft.com/office/drawing/2014/main" id="{C5642722-D7D4-4292-8486-B9C58D6F5DAB}"/>
              </a:ext>
            </a:extLst>
          </p:cNvPr>
          <p:cNvSpPr>
            <a:spLocks noGrp="1"/>
          </p:cNvSpPr>
          <p:nvPr>
            <p:ph type="pic" sz="quarter" idx="12"/>
          </p:nvPr>
        </p:nvSpPr>
        <p:spPr>
          <a:xfrm>
            <a:off x="6096000" y="292100"/>
            <a:ext cx="5802313" cy="6272213"/>
          </a:xfrm>
        </p:spPr>
        <p:txBody>
          <a:bodyPr/>
          <a:lstStyle/>
          <a:p>
            <a:endParaRPr lang="en-US"/>
          </a:p>
        </p:txBody>
      </p:sp>
      <p:sp>
        <p:nvSpPr>
          <p:cNvPr id="9" name="Text Placeholder 3">
            <a:extLst>
              <a:ext uri="{FF2B5EF4-FFF2-40B4-BE49-F238E27FC236}">
                <a16:creationId xmlns:a16="http://schemas.microsoft.com/office/drawing/2014/main" id="{684A8A37-87DC-4115-8A3D-D0FE149E99E0}"/>
              </a:ext>
            </a:extLst>
          </p:cNvPr>
          <p:cNvSpPr>
            <a:spLocks noGrp="1"/>
          </p:cNvSpPr>
          <p:nvPr>
            <p:ph type="body" sz="quarter" idx="10"/>
          </p:nvPr>
        </p:nvSpPr>
        <p:spPr>
          <a:xfrm>
            <a:off x="584200" y="2160167"/>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5447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41144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154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38DCAA-FFA3-4409-8A6A-A962528E4191}"/>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3" name="Footer Placeholder 2">
            <a:extLst>
              <a:ext uri="{FF2B5EF4-FFF2-40B4-BE49-F238E27FC236}">
                <a16:creationId xmlns:a16="http://schemas.microsoft.com/office/drawing/2014/main" id="{FA663E61-69F4-4602-BFE3-CFB98325244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3ACC10E-FC88-42E9-BE97-5A742663FBFC}"/>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41042787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2811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8470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5309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598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7699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229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283645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531748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560866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29290230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6F76-77B1-4ABF-8DEB-05D4423E55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7391700-1023-4A3D-90E9-772D9C5440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B0C5956-7962-4AED-852E-60E284452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AB9714-AFEE-4DA6-8C89-DE3B4B8EF329}"/>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6" name="Footer Placeholder 5">
            <a:extLst>
              <a:ext uri="{FF2B5EF4-FFF2-40B4-BE49-F238E27FC236}">
                <a16:creationId xmlns:a16="http://schemas.microsoft.com/office/drawing/2014/main" id="{51FA6486-A703-428A-BB3E-6E5605F441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191DC0-8E6D-4624-AAFC-9929693BC002}"/>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718602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273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8981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07748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24469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07754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34419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5414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79976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8884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9362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31B2-9C46-49B5-810B-E042D944B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3BF5079-6313-476F-9944-C78A207515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2367B9C-5553-4264-A2B7-032DD4ED7C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E060E-71AE-4E05-B62E-B6FA8E54C5F3}"/>
              </a:ext>
            </a:extLst>
          </p:cNvPr>
          <p:cNvSpPr>
            <a:spLocks noGrp="1"/>
          </p:cNvSpPr>
          <p:nvPr>
            <p:ph type="dt" sz="half" idx="10"/>
          </p:nvPr>
        </p:nvSpPr>
        <p:spPr/>
        <p:txBody>
          <a:bodyPr/>
          <a:lstStyle/>
          <a:p>
            <a:fld id="{23B23A75-CF91-48D8-9DEC-9CAE7B7CC759}" type="datetimeFigureOut">
              <a:rPr lang="en-GB" smtClean="0"/>
              <a:t>16/04/2021</a:t>
            </a:fld>
            <a:endParaRPr lang="en-GB"/>
          </a:p>
        </p:txBody>
      </p:sp>
      <p:sp>
        <p:nvSpPr>
          <p:cNvPr id="6" name="Footer Placeholder 5">
            <a:extLst>
              <a:ext uri="{FF2B5EF4-FFF2-40B4-BE49-F238E27FC236}">
                <a16:creationId xmlns:a16="http://schemas.microsoft.com/office/drawing/2014/main" id="{4870BDA4-B0F2-4A62-B29A-2596B35987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4FF108-FD2D-49E6-85C3-4F79A2A84427}"/>
              </a:ext>
            </a:extLst>
          </p:cNvPr>
          <p:cNvSpPr>
            <a:spLocks noGrp="1"/>
          </p:cNvSpPr>
          <p:nvPr>
            <p:ph type="sldNum" sz="quarter" idx="12"/>
          </p:nvPr>
        </p:nvSpPr>
        <p:spPr/>
        <p:txBody>
          <a:bodyPr/>
          <a:lstStyle/>
          <a:p>
            <a:fld id="{9F913E39-879A-44DD-BCE4-0AE6AC591374}" type="slidenum">
              <a:rPr lang="en-GB" smtClean="0"/>
              <a:t>‹#›</a:t>
            </a:fld>
            <a:endParaRPr lang="en-GB"/>
          </a:p>
        </p:txBody>
      </p:sp>
    </p:spTree>
    <p:extLst>
      <p:ext uri="{BB962C8B-B14F-4D97-AF65-F5344CB8AC3E}">
        <p14:creationId xmlns:p14="http://schemas.microsoft.com/office/powerpoint/2010/main" val="1817173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23670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4486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71976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6204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3F93-1598-4328-8168-670AEAF436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EA726C-62C7-46AC-B12B-FC4C375DA6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48057E-0656-44AE-9FF4-E52C0807F911}" type="datetimeFigureOut">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4/16/2021</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F25ED668-8770-4FA2-B8D3-303371AA6B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99"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98F5CE8D-C971-48DF-BB80-39325F1F3A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39BDB-0EE2-42A7-91B0-E4FD31DEB74E}" type="slidenum">
              <a:rPr kumimoji="0" lang="en-US" sz="599"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599"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993543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with 1/3 photography 0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2BAF37-7987-4D5C-A67C-C0B24BC90D48}"/>
              </a:ext>
            </a:extLst>
          </p:cNvPr>
          <p:cNvSpPr>
            <a:spLocks noGrp="1"/>
          </p:cNvSpPr>
          <p:nvPr>
            <p:ph type="ftr" sz="quarter" idx="10"/>
          </p:nvPr>
        </p:nvSpPr>
        <p:spPr/>
        <p:txBody>
          <a:bodyPr/>
          <a:lstStyle/>
          <a:p>
            <a:r>
              <a:rPr lang="en-US"/>
              <a:t>Storybook title</a:t>
            </a:r>
          </a:p>
        </p:txBody>
      </p:sp>
      <p:sp>
        <p:nvSpPr>
          <p:cNvPr id="4" name="Slide Number Placeholder 3">
            <a:extLst>
              <a:ext uri="{FF2B5EF4-FFF2-40B4-BE49-F238E27FC236}">
                <a16:creationId xmlns:a16="http://schemas.microsoft.com/office/drawing/2014/main" id="{CFB6A8F1-E167-46A2-A4A9-646089FC7965}"/>
              </a:ext>
            </a:extLst>
          </p:cNvPr>
          <p:cNvSpPr>
            <a:spLocks noGrp="1"/>
          </p:cNvSpPr>
          <p:nvPr>
            <p:ph type="sldNum" sz="quarter" idx="11"/>
          </p:nvPr>
        </p:nvSpPr>
        <p:spPr/>
        <p:txBody>
          <a:bodyPr/>
          <a:lstStyle/>
          <a:p>
            <a:fld id="{2EBFA958-3C26-4008-8F63-593230C45B6F}" type="slidenum">
              <a:rPr lang="en-US" smtClean="0"/>
              <a:pPr/>
              <a:t>‹#›</a:t>
            </a:fld>
            <a:endParaRPr lang="en-US"/>
          </a:p>
        </p:txBody>
      </p:sp>
      <p:sp>
        <p:nvSpPr>
          <p:cNvPr id="7" name="Table Placeholder 6">
            <a:extLst>
              <a:ext uri="{FF2B5EF4-FFF2-40B4-BE49-F238E27FC236}">
                <a16:creationId xmlns:a16="http://schemas.microsoft.com/office/drawing/2014/main" id="{0AB39797-E725-4E3F-94F5-A4CC4E20B2E3}"/>
              </a:ext>
            </a:extLst>
          </p:cNvPr>
          <p:cNvSpPr>
            <a:spLocks noGrp="1"/>
          </p:cNvSpPr>
          <p:nvPr>
            <p:ph type="tbl" sz="quarter" idx="12" hasCustomPrompt="1"/>
          </p:nvPr>
        </p:nvSpPr>
        <p:spPr>
          <a:xfrm>
            <a:off x="582613" y="2867025"/>
            <a:ext cx="1974850" cy="1123950"/>
          </a:xfrm>
          <a:prstGeom prst="rect">
            <a:avLst/>
          </a:prstGeom>
        </p:spPr>
        <p:txBody>
          <a:bodyPr lIns="0" tIns="0" rIns="0" bIns="182880" anchor="t">
            <a:noAutofit/>
          </a:bodyPr>
          <a:lstStyle>
            <a:lvl1pPr algn="l">
              <a:defRPr sz="800">
                <a:solidFill>
                  <a:schemeClr val="tx1"/>
                </a:solidFill>
              </a:defRPr>
            </a:lvl1pPr>
          </a:lstStyle>
          <a:p>
            <a:r>
              <a:rPr lang="en-US"/>
              <a:t> </a:t>
            </a:r>
          </a:p>
        </p:txBody>
      </p:sp>
      <p:sp>
        <p:nvSpPr>
          <p:cNvPr id="6" name="Text Placeholder 5">
            <a:extLst>
              <a:ext uri="{FF2B5EF4-FFF2-40B4-BE49-F238E27FC236}">
                <a16:creationId xmlns:a16="http://schemas.microsoft.com/office/drawing/2014/main" id="{A3E8C0CB-FCC8-4D25-AD54-16CE8F3415B9}"/>
              </a:ext>
            </a:extLst>
          </p:cNvPr>
          <p:cNvSpPr>
            <a:spLocks noGrp="1"/>
          </p:cNvSpPr>
          <p:nvPr>
            <p:ph type="body" sz="quarter" idx="14" hasCustomPrompt="1"/>
          </p:nvPr>
        </p:nvSpPr>
        <p:spPr>
          <a:xfrm>
            <a:off x="582613" y="6176707"/>
            <a:ext cx="1974850" cy="92333"/>
          </a:xfrm>
          <a:prstGeom prst="rect">
            <a:avLst/>
          </a:prstGeom>
        </p:spPr>
        <p:txBody>
          <a:bodyPr anchor="b"/>
          <a:lstStyle>
            <a:lvl1pPr>
              <a:spcBef>
                <a:spcPts val="0"/>
              </a:spcBef>
              <a:defRPr sz="600">
                <a:solidFill>
                  <a:schemeClr val="accent3"/>
                </a:solidFill>
              </a:defRPr>
            </a:lvl1pPr>
            <a:lvl2pPr>
              <a:defRPr sz="800">
                <a:solidFill>
                  <a:schemeClr val="accent3"/>
                </a:solidFill>
              </a:defRPr>
            </a:lvl2pPr>
            <a:lvl3pPr>
              <a:defRPr sz="800">
                <a:solidFill>
                  <a:schemeClr val="accent3"/>
                </a:solidFill>
              </a:defRPr>
            </a:lvl3pPr>
            <a:lvl4pPr>
              <a:defRPr sz="800">
                <a:solidFill>
                  <a:schemeClr val="accent3"/>
                </a:solidFill>
              </a:defRPr>
            </a:lvl4pPr>
            <a:lvl5pPr>
              <a:defRPr sz="800">
                <a:solidFill>
                  <a:schemeClr val="accent3"/>
                </a:solidFill>
              </a:defRPr>
            </a:lvl5pPr>
          </a:lstStyle>
          <a:p>
            <a:pPr lvl="0"/>
            <a:r>
              <a:rPr lang="en-US"/>
              <a:t>Citation and resources</a:t>
            </a:r>
          </a:p>
        </p:txBody>
      </p:sp>
      <p:sp>
        <p:nvSpPr>
          <p:cNvPr id="10" name="Title 9">
            <a:extLst>
              <a:ext uri="{FF2B5EF4-FFF2-40B4-BE49-F238E27FC236}">
                <a16:creationId xmlns:a16="http://schemas.microsoft.com/office/drawing/2014/main" id="{BEF5CA4E-1B93-47B6-BB72-23773826640F}"/>
              </a:ext>
            </a:extLst>
          </p:cNvPr>
          <p:cNvSpPr>
            <a:spLocks noGrp="1"/>
          </p:cNvSpPr>
          <p:nvPr>
            <p:ph type="title" hasCustomPrompt="1"/>
          </p:nvPr>
        </p:nvSpPr>
        <p:spPr>
          <a:xfrm>
            <a:off x="582168" y="1155263"/>
            <a:ext cx="1969196" cy="923330"/>
          </a:xfrm>
        </p:spPr>
        <p:txBody>
          <a:bodyPr/>
          <a:lstStyle>
            <a:lvl1pPr>
              <a:defRPr/>
            </a:lvl1pPr>
          </a:lstStyle>
          <a:p>
            <a:r>
              <a:rPr lang="en-US"/>
              <a:t>Text with 1/3 photography layout</a:t>
            </a:r>
          </a:p>
        </p:txBody>
      </p:sp>
      <p:sp>
        <p:nvSpPr>
          <p:cNvPr id="11" name="Text Placeholder 8">
            <a:extLst>
              <a:ext uri="{FF2B5EF4-FFF2-40B4-BE49-F238E27FC236}">
                <a16:creationId xmlns:a16="http://schemas.microsoft.com/office/drawing/2014/main" id="{54AA1298-084B-4D84-94AA-04E4EC20E880}"/>
              </a:ext>
            </a:extLst>
          </p:cNvPr>
          <p:cNvSpPr>
            <a:spLocks noGrp="1"/>
          </p:cNvSpPr>
          <p:nvPr>
            <p:ph type="body" sz="quarter" idx="13" hasCustomPrompt="1"/>
          </p:nvPr>
        </p:nvSpPr>
        <p:spPr>
          <a:xfrm>
            <a:off x="582613" y="587376"/>
            <a:ext cx="1974850" cy="153888"/>
          </a:xfrm>
          <a:prstGeom prst="rect">
            <a:avLst/>
          </a:prstGeom>
        </p:spPr>
        <p:txBody>
          <a:bodyPr/>
          <a:lstStyle>
            <a:lvl1pPr>
              <a:defRPr sz="1000">
                <a:solidFill>
                  <a:schemeClr val="accent1"/>
                </a:solidFill>
                <a:latin typeface="+mj-lt"/>
              </a:defRPr>
            </a:lvl1pPr>
            <a:lvl2pPr>
              <a:defRPr sz="1000">
                <a:solidFill>
                  <a:schemeClr val="accent1"/>
                </a:solidFill>
                <a:latin typeface="+mj-lt"/>
              </a:defRPr>
            </a:lvl2pPr>
            <a:lvl3pPr>
              <a:defRPr sz="1000">
                <a:solidFill>
                  <a:schemeClr val="accent1"/>
                </a:solidFill>
                <a:latin typeface="+mj-lt"/>
              </a:defRPr>
            </a:lvl3pPr>
            <a:lvl4pPr>
              <a:defRPr sz="1000">
                <a:solidFill>
                  <a:schemeClr val="accent1"/>
                </a:solidFill>
                <a:latin typeface="+mj-lt"/>
              </a:defRPr>
            </a:lvl4pPr>
            <a:lvl5pPr>
              <a:defRPr sz="1000">
                <a:solidFill>
                  <a:schemeClr val="accent1"/>
                </a:solidFill>
                <a:latin typeface="+mj-lt"/>
              </a:defRPr>
            </a:lvl5pPr>
          </a:lstStyle>
          <a:p>
            <a:pPr lvl="0"/>
            <a:r>
              <a:rPr lang="en-US"/>
              <a:t>Sub section title</a:t>
            </a:r>
          </a:p>
        </p:txBody>
      </p:sp>
      <p:sp>
        <p:nvSpPr>
          <p:cNvPr id="5" name="Picture Placeholder 4">
            <a:extLst>
              <a:ext uri="{FF2B5EF4-FFF2-40B4-BE49-F238E27FC236}">
                <a16:creationId xmlns:a16="http://schemas.microsoft.com/office/drawing/2014/main" id="{F9869DE4-03B8-4728-A33B-E2A4C69EDF46}"/>
              </a:ext>
            </a:extLst>
          </p:cNvPr>
          <p:cNvSpPr>
            <a:spLocks noGrp="1"/>
          </p:cNvSpPr>
          <p:nvPr>
            <p:ph type="pic" sz="quarter" idx="17" hasCustomPrompt="1"/>
          </p:nvPr>
        </p:nvSpPr>
        <p:spPr>
          <a:xfrm>
            <a:off x="7366000" y="587377"/>
            <a:ext cx="4240213" cy="5683249"/>
          </a:xfrm>
          <a:prstGeom prst="rect">
            <a:avLst/>
          </a:prstGeom>
          <a:solidFill>
            <a:schemeClr val="bg1">
              <a:lumMod val="95000"/>
            </a:schemeClr>
          </a:solidFill>
          <a:effectLst>
            <a:outerShdw blurRad="190500" dist="38100" dir="2700000" algn="tl" rotWithShape="0">
              <a:prstClr val="black">
                <a:alpha val="40000"/>
              </a:prstClr>
            </a:outerShdw>
          </a:effectLst>
        </p:spPr>
        <p:txBody>
          <a:bodyPr>
            <a:noAutofit/>
          </a:bodyPr>
          <a:lstStyle/>
          <a:p>
            <a:r>
              <a:rPr lang="en-US"/>
              <a:t> </a:t>
            </a:r>
          </a:p>
        </p:txBody>
      </p:sp>
      <p:sp>
        <p:nvSpPr>
          <p:cNvPr id="12" name="Text Placeholder 18">
            <a:extLst>
              <a:ext uri="{FF2B5EF4-FFF2-40B4-BE49-F238E27FC236}">
                <a16:creationId xmlns:a16="http://schemas.microsoft.com/office/drawing/2014/main" id="{6382F3A1-407C-48A5-AC6B-8E29C4A7A0D7}"/>
              </a:ext>
            </a:extLst>
          </p:cNvPr>
          <p:cNvSpPr>
            <a:spLocks noGrp="1"/>
          </p:cNvSpPr>
          <p:nvPr>
            <p:ph type="body" sz="quarter" idx="23" hasCustomPrompt="1"/>
          </p:nvPr>
        </p:nvSpPr>
        <p:spPr>
          <a:xfrm>
            <a:off x="3146426" y="1155264"/>
            <a:ext cx="2949575" cy="3693319"/>
          </a:xfrm>
          <a:prstGeom prst="rect">
            <a:avLst/>
          </a:prstGeom>
        </p:spPr>
        <p:txBody>
          <a:bodyPr>
            <a:spAutoFit/>
          </a:bodyPr>
          <a:lstStyle>
            <a:lvl1pPr marL="0" marR="0" indent="0" algn="l" defTabSz="932563" rtl="0" eaLnBrk="1" fontAlgn="auto" latinLnBrk="0" hangingPunct="1">
              <a:lnSpc>
                <a:spcPct val="100000"/>
              </a:lnSpc>
              <a:spcBef>
                <a:spcPts val="400"/>
              </a:spcBef>
              <a:spcAft>
                <a:spcPts val="0"/>
              </a:spcAft>
              <a:buClrTx/>
              <a:buSzPct val="90000"/>
              <a:buFont typeface="Wingdings" panose="05000000000000000000" pitchFamily="2" charset="2"/>
              <a:buNone/>
              <a:tabLst/>
              <a:defRPr sz="1000">
                <a:latin typeface="+mn-lt"/>
              </a:defRPr>
            </a:lvl1pPr>
            <a:lvl2pPr>
              <a:defRPr sz="1000"/>
            </a:lvl2pPr>
            <a:lvl3pPr>
              <a:defRPr sz="1000"/>
            </a:lvl3pPr>
            <a:lvl4pPr>
              <a:defRPr sz="1000"/>
            </a:lvl4pPr>
            <a:lvl5pPr>
              <a:defRPr sz="1000"/>
            </a:lvl5pPr>
          </a:lstStyle>
          <a:p>
            <a:pPr lvl="0"/>
            <a:r>
              <a:rPr lang="en-US"/>
              <a:t>Body copy Segoe Regular 10.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 est.</a:t>
            </a:r>
            <a:br>
              <a:rPr lang="en-US"/>
            </a:br>
            <a:br>
              <a:rPr lang="en-US"/>
            </a:br>
            <a:r>
              <a:rPr lang="en-US"/>
              <a:t>Body copy Segoe Regular 10.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 est.</a:t>
            </a:r>
            <a:br>
              <a:rPr lang="en-US"/>
            </a:br>
            <a:br>
              <a:rPr lang="en-US"/>
            </a:br>
            <a:r>
              <a:rPr lang="en-US"/>
              <a:t>Body copy Segoe Regular 10.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 est.</a:t>
            </a:r>
            <a:br>
              <a:rPr lang="en-US"/>
            </a:br>
            <a:br>
              <a:rPr lang="en-US"/>
            </a:br>
            <a:r>
              <a:rPr lang="en-US"/>
              <a:t>Body copy Segoe Regular 10.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 est.</a:t>
            </a:r>
            <a:br>
              <a:rPr lang="en-US"/>
            </a:br>
            <a:br>
              <a:rPr lang="en-US"/>
            </a:br>
            <a:r>
              <a:rPr lang="en-US"/>
              <a:t>Body copy Segoe Regular 10.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 est.</a:t>
            </a:r>
          </a:p>
        </p:txBody>
      </p:sp>
      <p:sp>
        <p:nvSpPr>
          <p:cNvPr id="13" name="Text Placeholder 8">
            <a:extLst>
              <a:ext uri="{FF2B5EF4-FFF2-40B4-BE49-F238E27FC236}">
                <a16:creationId xmlns:a16="http://schemas.microsoft.com/office/drawing/2014/main" id="{E0202FC2-21C0-499E-A224-26BE21ED498E}"/>
              </a:ext>
            </a:extLst>
          </p:cNvPr>
          <p:cNvSpPr>
            <a:spLocks noGrp="1"/>
          </p:cNvSpPr>
          <p:nvPr>
            <p:ph type="body" sz="quarter" idx="16" hasCustomPrompt="1"/>
          </p:nvPr>
        </p:nvSpPr>
        <p:spPr>
          <a:xfrm>
            <a:off x="10738654" y="215949"/>
            <a:ext cx="1453347" cy="153888"/>
          </a:xfrm>
          <a:prstGeom prst="rect">
            <a:avLst/>
          </a:prstGeom>
        </p:spPr>
        <p:txBody>
          <a:bodyPr wrap="none" rIns="585216" anchor="ctr"/>
          <a:lstStyle>
            <a:lvl1pPr algn="r">
              <a:defRPr>
                <a:sym typeface="Wingdings" panose="05000000000000000000" pitchFamily="2" charset="2"/>
              </a:defRPr>
            </a:lvl1pPr>
          </a:lstStyle>
          <a:p>
            <a:pPr lvl="0"/>
            <a:r>
              <a:rPr lang="en-US"/>
              <a:t>  Section title</a:t>
            </a:r>
          </a:p>
        </p:txBody>
      </p:sp>
    </p:spTree>
    <p:extLst>
      <p:ext uri="{BB962C8B-B14F-4D97-AF65-F5344CB8AC3E}">
        <p14:creationId xmlns:p14="http://schemas.microsoft.com/office/powerpoint/2010/main" val="183407961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6178724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8B338BF-D339-4D9F-8ED1-7128AB4CEEF7}"/>
              </a:ext>
            </a:extLst>
          </p:cNvPr>
          <p:cNvSpPr>
            <a:spLocks noGrp="1"/>
          </p:cNvSpPr>
          <p:nvPr>
            <p:ph type="dt" sz="half" idx="10"/>
          </p:nvPr>
        </p:nvSpPr>
        <p:spPr/>
        <p:txBody>
          <a:bodyPr/>
          <a:lstStyle/>
          <a:p>
            <a:fld id="{2D743F36-DAC0-4055-9E1E-D459610D9EA2}" type="datetimeFigureOut">
              <a:rPr lang="es-MX" smtClean="0"/>
              <a:t>16/04/2021</a:t>
            </a:fld>
            <a:endParaRPr lang="es-MX"/>
          </a:p>
        </p:txBody>
      </p:sp>
      <p:sp>
        <p:nvSpPr>
          <p:cNvPr id="3" name="Marcador de pie de página 2">
            <a:extLst>
              <a:ext uri="{FF2B5EF4-FFF2-40B4-BE49-F238E27FC236}">
                <a16:creationId xmlns:a16="http://schemas.microsoft.com/office/drawing/2014/main" id="{AD6F483E-6F19-46CC-ACD2-AD3565E9C1D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B587CDCB-807B-4F50-A0FC-1F5DAF0A8307}"/>
              </a:ext>
            </a:extLst>
          </p:cNvPr>
          <p:cNvSpPr>
            <a:spLocks noGrp="1"/>
          </p:cNvSpPr>
          <p:nvPr>
            <p:ph type="sldNum" sz="quarter" idx="12"/>
          </p:nvPr>
        </p:nvSpPr>
        <p:spPr/>
        <p:txBody>
          <a:bodyPr/>
          <a:lstStyle/>
          <a:p>
            <a:fld id="{505FB46A-3C33-407A-891F-784ED0F8C290}" type="slidenum">
              <a:rPr lang="es-MX" smtClean="0"/>
              <a:t>‹#›</a:t>
            </a:fld>
            <a:endParaRPr lang="es-MX"/>
          </a:p>
        </p:txBody>
      </p:sp>
    </p:spTree>
    <p:extLst>
      <p:ext uri="{BB962C8B-B14F-4D97-AF65-F5344CB8AC3E}">
        <p14:creationId xmlns:p14="http://schemas.microsoft.com/office/powerpoint/2010/main" val="2303414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image" Target="../media/image16.emf"/><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20" Type="http://schemas.openxmlformats.org/officeDocument/2006/relationships/slideLayout" Target="../slideLayouts/slideLayout74.xml"/><Relationship Id="rId41"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881E59-0163-4D35-9FA7-072550A3C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4BDD57-D0F8-4ACE-A257-DF710C7FAD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218A1E-974D-4C69-AEC2-099D3C09CB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23A75-CF91-48D8-9DEC-9CAE7B7CC759}" type="datetimeFigureOut">
              <a:rPr lang="en-GB" smtClean="0"/>
              <a:t>16/04/2021</a:t>
            </a:fld>
            <a:endParaRPr lang="en-GB"/>
          </a:p>
        </p:txBody>
      </p:sp>
      <p:sp>
        <p:nvSpPr>
          <p:cNvPr id="5" name="Footer Placeholder 4">
            <a:extLst>
              <a:ext uri="{FF2B5EF4-FFF2-40B4-BE49-F238E27FC236}">
                <a16:creationId xmlns:a16="http://schemas.microsoft.com/office/drawing/2014/main" id="{08C0BC82-0C60-4061-B9E5-A32D0C5C1E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5430DF7-BE61-41D3-9668-0AD13704CB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913E39-879A-44DD-BCE4-0AE6AC591374}" type="slidenum">
              <a:rPr lang="en-GB" smtClean="0"/>
              <a:t>‹#›</a:t>
            </a:fld>
            <a:endParaRPr lang="en-GB"/>
          </a:p>
        </p:txBody>
      </p:sp>
    </p:spTree>
    <p:extLst>
      <p:ext uri="{BB962C8B-B14F-4D97-AF65-F5344CB8AC3E}">
        <p14:creationId xmlns:p14="http://schemas.microsoft.com/office/powerpoint/2010/main" val="1536068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0" r:id="rId12"/>
    <p:sldLayoutId id="21474837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38474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45" r:id="rId40"/>
    <p:sldLayoutId id="2147483746"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856654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7" r:id="rId4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1.sv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knutrelbemoe/" TargetMode="External"/><Relationship Id="rId2" Type="http://schemas.openxmlformats.org/officeDocument/2006/relationships/image" Target="../media/image23.png"/><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6.png"/><Relationship Id="rId11" Type="http://schemas.openxmlformats.org/officeDocument/2006/relationships/image" Target="../media/image62.png"/><Relationship Id="rId5" Type="http://schemas.openxmlformats.org/officeDocument/2006/relationships/image" Target="../media/image55.pn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56.png"/><Relationship Id="rId11" Type="http://schemas.openxmlformats.org/officeDocument/2006/relationships/image" Target="../media/image62.png"/><Relationship Id="rId5" Type="http://schemas.openxmlformats.org/officeDocument/2006/relationships/image" Target="../media/image55.pn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0.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56.png"/><Relationship Id="rId11" Type="http://schemas.openxmlformats.org/officeDocument/2006/relationships/image" Target="../media/image62.png"/><Relationship Id="rId5" Type="http://schemas.openxmlformats.org/officeDocument/2006/relationships/image" Target="../media/image55.png"/><Relationship Id="rId10" Type="http://schemas.openxmlformats.org/officeDocument/2006/relationships/image" Target="../media/image61.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0.png"/><Relationship Id="rId3" Type="http://schemas.openxmlformats.org/officeDocument/2006/relationships/image" Target="../media/image53.png"/><Relationship Id="rId7" Type="http://schemas.openxmlformats.org/officeDocument/2006/relationships/image" Target="../media/image66.png"/><Relationship Id="rId12"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65.png"/><Relationship Id="rId11" Type="http://schemas.openxmlformats.org/officeDocument/2006/relationships/image" Target="../media/image58.png"/><Relationship Id="rId5" Type="http://schemas.openxmlformats.org/officeDocument/2006/relationships/image" Target="../media/image55.png"/><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68.png"/><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68.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9.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57.png"/><Relationship Id="rId5" Type="http://schemas.openxmlformats.org/officeDocument/2006/relationships/image" Target="../media/image66.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9.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image" Target="../media/image67.png"/><Relationship Id="rId5" Type="http://schemas.openxmlformats.org/officeDocument/2006/relationships/image" Target="../media/image57.png"/><Relationship Id="rId10" Type="http://schemas.openxmlformats.org/officeDocument/2006/relationships/image" Target="../media/image51.png"/><Relationship Id="rId4" Type="http://schemas.openxmlformats.org/officeDocument/2006/relationships/image" Target="../media/image66.pn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9.png"/><Relationship Id="rId7"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67.png"/><Relationship Id="rId5" Type="http://schemas.openxmlformats.org/officeDocument/2006/relationships/image" Target="../media/image57.png"/><Relationship Id="rId10" Type="http://schemas.openxmlformats.org/officeDocument/2006/relationships/image" Target="../media/image51.png"/><Relationship Id="rId4" Type="http://schemas.openxmlformats.org/officeDocument/2006/relationships/image" Target="../media/image66.png"/><Relationship Id="rId9" Type="http://schemas.openxmlformats.org/officeDocument/2006/relationships/image" Target="../media/image6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4.xml"/><Relationship Id="rId4" Type="http://schemas.openxmlformats.org/officeDocument/2006/relationships/image" Target="../media/image41.sv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41.sv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64.xml"/><Relationship Id="rId4" Type="http://schemas.openxmlformats.org/officeDocument/2006/relationships/image" Target="../media/image41.sv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docs.microsoft.com/en-us/sharepoint/modern-root-site#replace-your-root-site" TargetMode="External"/><Relationship Id="rId2" Type="http://schemas.openxmlformats.org/officeDocument/2006/relationships/notesSlide" Target="../notesSlides/notesSlide33.xml"/><Relationship Id="rId1" Type="http://schemas.openxmlformats.org/officeDocument/2006/relationships/slideLayout" Target="../slideLayouts/slideLayout64.xml"/><Relationship Id="rId6" Type="http://schemas.openxmlformats.org/officeDocument/2006/relationships/hyperlink" Target="https://docs.microsoft.com/en-us/sharepoint/home-site" TargetMode="External"/><Relationship Id="rId5" Type="http://schemas.openxmlformats.org/officeDocument/2006/relationships/hyperlink" Target="https://docs.microsoft.com/en-us/powershell/sharepoint/sharepoint-online/introduction-sharepoint-online-management-shell?view=sharepoint-ps" TargetMode="External"/><Relationship Id="rId4" Type="http://schemas.openxmlformats.org/officeDocument/2006/relationships/image" Target="../media/image41.sv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admin.microsoft.com/AdminPortal/Home?ref=MessageCenter/:/messages/MC240066" TargetMode="External"/><Relationship Id="rId2" Type="http://schemas.openxmlformats.org/officeDocument/2006/relationships/notesSlide" Target="../notesSlides/notesSlide34.xml"/><Relationship Id="rId1" Type="http://schemas.openxmlformats.org/officeDocument/2006/relationships/slideLayout" Target="../slideLayouts/slideLayout64.xml"/><Relationship Id="rId6" Type="http://schemas.openxmlformats.org/officeDocument/2006/relationships/hyperlink" Target="https://www.microsoft.com/en-us/download/confirmation.aspx?id=102888" TargetMode="External"/><Relationship Id="rId5" Type="http://schemas.openxmlformats.org/officeDocument/2006/relationships/hyperlink" Target="https://docs.microsoft.com/en-gb/SharePoint/sharepoint-app-bar?WT.mc_id=M365-MVP-5003360#customize-global-navigation-in-the-app-bar" TargetMode="External"/><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8" Type="http://schemas.openxmlformats.org/officeDocument/2006/relationships/hyperlink" Target="aka.ms/ContentServicesProgram" TargetMode="External"/><Relationship Id="rId3" Type="http://schemas.openxmlformats.org/officeDocument/2006/relationships/image" Target="../media/image40.png"/><Relationship Id="rId7" Type="http://schemas.openxmlformats.org/officeDocument/2006/relationships/hyperlink" Target="aka.ms/SharePointSyntex" TargetMode="External"/><Relationship Id="rId2" Type="http://schemas.openxmlformats.org/officeDocument/2006/relationships/notesSlide" Target="../notesSlides/notesSlide48.xml"/><Relationship Id="rId1" Type="http://schemas.openxmlformats.org/officeDocument/2006/relationships/slideLayout" Target="../slideLayouts/slideLayout64.xml"/><Relationship Id="rId6" Type="http://schemas.openxmlformats.org/officeDocument/2006/relationships/hyperlink" Target="aka.ms/Viva/Topics" TargetMode="External"/><Relationship Id="rId5" Type="http://schemas.openxmlformats.org/officeDocument/2006/relationships/hyperlink" Target="aka.ms/Viva" TargetMode="External"/><Relationship Id="rId4" Type="http://schemas.openxmlformats.org/officeDocument/2006/relationships/image" Target="../media/image41.svg"/><Relationship Id="rId9" Type="http://schemas.openxmlformats.org/officeDocument/2006/relationships/hyperlink" Target="aka.ms/KCS"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75.xml"/><Relationship Id="rId6" Type="http://schemas.openxmlformats.org/officeDocument/2006/relationships/image" Target="../media/image84.png"/><Relationship Id="rId5" Type="http://schemas.microsoft.com/office/2007/relationships/hdphoto" Target="../media/hdphoto2.wdp"/><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jpeg"/><Relationship Id="rId10" Type="http://schemas.openxmlformats.org/officeDocument/2006/relationships/image" Target="../media/image37.svg"/><Relationship Id="rId4" Type="http://schemas.openxmlformats.org/officeDocument/2006/relationships/image" Target="../media/image2.png"/><Relationship Id="rId9" Type="http://schemas.openxmlformats.org/officeDocument/2006/relationships/image" Target="../media/image36.png"/><Relationship Id="rId14" Type="http://schemas.openxmlformats.org/officeDocument/2006/relationships/image" Target="../media/image41.sv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2E7766-DE65-46FC-8A37-A0CAFEBB4E17}"/>
              </a:ext>
            </a:extLst>
          </p:cNvPr>
          <p:cNvSpPr>
            <a:spLocks noGrp="1"/>
          </p:cNvSpPr>
          <p:nvPr>
            <p:ph type="title"/>
          </p:nvPr>
        </p:nvSpPr>
        <p:spPr>
          <a:xfrm>
            <a:off x="584200" y="2425780"/>
            <a:ext cx="9144000" cy="1107996"/>
          </a:xfrm>
        </p:spPr>
        <p:txBody>
          <a:bodyPr/>
          <a:lstStyle/>
          <a:p>
            <a:r>
              <a:rPr lang="en-GB" dirty="0"/>
              <a:t>Microsoft Viva, </a:t>
            </a:r>
            <a:r>
              <a:rPr lang="nb-NO" dirty="0"/>
              <a:t>How, what and </a:t>
            </a:r>
            <a:r>
              <a:rPr lang="nb-NO" dirty="0" err="1"/>
              <a:t>why</a:t>
            </a:r>
            <a:br>
              <a:rPr lang="en-US" dirty="0"/>
            </a:br>
            <a:endParaRPr lang="en-GB" dirty="0"/>
          </a:p>
        </p:txBody>
      </p:sp>
      <p:sp>
        <p:nvSpPr>
          <p:cNvPr id="6" name="Text Placeholder 5">
            <a:extLst>
              <a:ext uri="{FF2B5EF4-FFF2-40B4-BE49-F238E27FC236}">
                <a16:creationId xmlns:a16="http://schemas.microsoft.com/office/drawing/2014/main" id="{263390F3-3BF1-465B-BFAE-6B46BECC2ABA}"/>
              </a:ext>
            </a:extLst>
          </p:cNvPr>
          <p:cNvSpPr>
            <a:spLocks noGrp="1"/>
          </p:cNvSpPr>
          <p:nvPr>
            <p:ph type="body" sz="quarter" idx="12"/>
          </p:nvPr>
        </p:nvSpPr>
        <p:spPr/>
        <p:txBody>
          <a:bodyPr/>
          <a:lstStyle/>
          <a:p>
            <a:r>
              <a:rPr lang="en-GB" dirty="0"/>
              <a:t>Knut Relbe-Moe (MVP)</a:t>
            </a:r>
          </a:p>
        </p:txBody>
      </p:sp>
      <p:pic>
        <p:nvPicPr>
          <p:cNvPr id="4" name="Picture 3">
            <a:extLst>
              <a:ext uri="{FF2B5EF4-FFF2-40B4-BE49-F238E27FC236}">
                <a16:creationId xmlns:a16="http://schemas.microsoft.com/office/drawing/2014/main" id="{389EE280-CC40-4A52-8FCB-0EE48AFB00C4}"/>
              </a:ext>
            </a:extLst>
          </p:cNvPr>
          <p:cNvPicPr>
            <a:picLocks noChangeAspect="1"/>
          </p:cNvPicPr>
          <p:nvPr/>
        </p:nvPicPr>
        <p:blipFill>
          <a:blip r:embed="rId2"/>
          <a:stretch>
            <a:fillRect/>
          </a:stretch>
        </p:blipFill>
        <p:spPr>
          <a:xfrm>
            <a:off x="6433413" y="3800189"/>
            <a:ext cx="5333391" cy="3057811"/>
          </a:xfrm>
          <a:prstGeom prst="rect">
            <a:avLst/>
          </a:prstGeom>
        </p:spPr>
      </p:pic>
      <p:sp>
        <p:nvSpPr>
          <p:cNvPr id="7" name="TextBox 6">
            <a:extLst>
              <a:ext uri="{FF2B5EF4-FFF2-40B4-BE49-F238E27FC236}">
                <a16:creationId xmlns:a16="http://schemas.microsoft.com/office/drawing/2014/main" id="{9288C415-80F3-4A8A-90E7-7DBA3BAA7BFF}"/>
              </a:ext>
            </a:extLst>
          </p:cNvPr>
          <p:cNvSpPr txBox="1"/>
          <p:nvPr/>
        </p:nvSpPr>
        <p:spPr>
          <a:xfrm>
            <a:off x="584200" y="4729578"/>
            <a:ext cx="6096000" cy="369332"/>
          </a:xfrm>
          <a:prstGeom prst="rect">
            <a:avLst/>
          </a:prstGeom>
          <a:noFill/>
        </p:spPr>
        <p:txBody>
          <a:bodyPr wrap="square">
            <a:spAutoFit/>
          </a:bodyPr>
          <a:lstStyle/>
          <a:p>
            <a:r>
              <a:rPr lang="nb-NO" dirty="0"/>
              <a:t>@knutrelbemoe</a:t>
            </a:r>
            <a:endParaRPr lang="en-US" dirty="0"/>
          </a:p>
        </p:txBody>
      </p:sp>
    </p:spTree>
    <p:extLst>
      <p:ext uri="{BB962C8B-B14F-4D97-AF65-F5344CB8AC3E}">
        <p14:creationId xmlns:p14="http://schemas.microsoft.com/office/powerpoint/2010/main" val="58027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121" descr="Icon&#10;&#10;Description automatically generated">
            <a:extLst>
              <a:ext uri="{FF2B5EF4-FFF2-40B4-BE49-F238E27FC236}">
                <a16:creationId xmlns:a16="http://schemas.microsoft.com/office/drawing/2014/main" id="{57B8E4EC-8163-48F4-B305-E7CE2C71B9A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7708" b="17407"/>
          <a:stretch/>
        </p:blipFill>
        <p:spPr>
          <a:xfrm>
            <a:off x="-1" y="2761356"/>
            <a:ext cx="5597274" cy="4096641"/>
          </a:xfrm>
          <a:prstGeom prst="rect">
            <a:avLst/>
          </a:prstGeom>
        </p:spPr>
      </p:pic>
      <p:grpSp>
        <p:nvGrpSpPr>
          <p:cNvPr id="50" name="Group 49">
            <a:extLst>
              <a:ext uri="{FF2B5EF4-FFF2-40B4-BE49-F238E27FC236}">
                <a16:creationId xmlns:a16="http://schemas.microsoft.com/office/drawing/2014/main" id="{218A74BD-5464-43D9-BE65-F725D2B3AAA0}"/>
              </a:ext>
            </a:extLst>
          </p:cNvPr>
          <p:cNvGrpSpPr/>
          <p:nvPr/>
        </p:nvGrpSpPr>
        <p:grpSpPr>
          <a:xfrm>
            <a:off x="4146269" y="1985184"/>
            <a:ext cx="3734082" cy="1399220"/>
            <a:chOff x="4364806" y="1149351"/>
            <a:chExt cx="3734082" cy="1399220"/>
          </a:xfrm>
        </p:grpSpPr>
        <p:sp>
          <p:nvSpPr>
            <p:cNvPr id="40" name="Rectangle: Rounded Corners 39">
              <a:extLst>
                <a:ext uri="{FF2B5EF4-FFF2-40B4-BE49-F238E27FC236}">
                  <a16:creationId xmlns:a16="http://schemas.microsoft.com/office/drawing/2014/main" id="{82E989F3-3705-4CE3-8AAA-8DA85C1556DC}"/>
                </a:ext>
              </a:extLst>
            </p:cNvPr>
            <p:cNvSpPr/>
            <p:nvPr/>
          </p:nvSpPr>
          <p:spPr>
            <a:xfrm>
              <a:off x="4364806" y="1149351"/>
              <a:ext cx="3734082" cy="1399220"/>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D9CEAFCF-FC29-454C-9080-7ABCD95A328D}"/>
                </a:ext>
              </a:extLst>
            </p:cNvPr>
            <p:cNvSpPr txBox="1"/>
            <p:nvPr/>
          </p:nvSpPr>
          <p:spPr>
            <a:xfrm>
              <a:off x="4490661" y="1254104"/>
              <a:ext cx="19652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4F4F4F"/>
                  </a:solidFill>
                  <a:effectLst/>
                  <a:uLnTx/>
                  <a:uFillTx/>
                  <a:latin typeface="Segoe UI Semibold" panose="020B0702040204020203" pitchFamily="34" charset="0"/>
                  <a:ea typeface="+mn-ea"/>
                  <a:cs typeface="Segoe UI Semibold" panose="020B0702040204020203" pitchFamily="34" charset="0"/>
                </a:rPr>
                <a:t>Content providers</a:t>
              </a:r>
            </a:p>
          </p:txBody>
        </p:sp>
      </p:grpSp>
      <p:grpSp>
        <p:nvGrpSpPr>
          <p:cNvPr id="70" name="Group 69">
            <a:extLst>
              <a:ext uri="{FF2B5EF4-FFF2-40B4-BE49-F238E27FC236}">
                <a16:creationId xmlns:a16="http://schemas.microsoft.com/office/drawing/2014/main" id="{A4553A0A-1B76-4B04-AD75-0077BF3AAB95}"/>
              </a:ext>
            </a:extLst>
          </p:cNvPr>
          <p:cNvGrpSpPr/>
          <p:nvPr/>
        </p:nvGrpSpPr>
        <p:grpSpPr>
          <a:xfrm>
            <a:off x="4146269" y="3514665"/>
            <a:ext cx="3734082" cy="1399220"/>
            <a:chOff x="4364806" y="1149351"/>
            <a:chExt cx="3734082" cy="1399220"/>
          </a:xfrm>
        </p:grpSpPr>
        <p:sp>
          <p:nvSpPr>
            <p:cNvPr id="71" name="Rectangle: Rounded Corners 70">
              <a:extLst>
                <a:ext uri="{FF2B5EF4-FFF2-40B4-BE49-F238E27FC236}">
                  <a16:creationId xmlns:a16="http://schemas.microsoft.com/office/drawing/2014/main" id="{43222FEB-E5C4-4C30-A75C-A269B2FD51BA}"/>
                </a:ext>
              </a:extLst>
            </p:cNvPr>
            <p:cNvSpPr/>
            <p:nvPr/>
          </p:nvSpPr>
          <p:spPr>
            <a:xfrm>
              <a:off x="4364806" y="1149351"/>
              <a:ext cx="3734082" cy="1399220"/>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74C57950-AB6A-4C20-BAB3-7BEA2B64E8A2}"/>
                </a:ext>
              </a:extLst>
            </p:cNvPr>
            <p:cNvSpPr txBox="1"/>
            <p:nvPr/>
          </p:nvSpPr>
          <p:spPr>
            <a:xfrm>
              <a:off x="4490661" y="1254104"/>
              <a:ext cx="106433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4F4F4F"/>
                  </a:solidFill>
                  <a:effectLst/>
                  <a:uLnTx/>
                  <a:uFillTx/>
                  <a:latin typeface="Segoe UI Semibold" panose="020B0702040204020203" pitchFamily="34" charset="0"/>
                  <a:ea typeface="+mn-ea"/>
                  <a:cs typeface="Segoe UI Semibold" panose="020B0702040204020203" pitchFamily="34" charset="0"/>
                </a:rPr>
                <a:t>Wellbeing</a:t>
              </a:r>
            </a:p>
          </p:txBody>
        </p:sp>
      </p:grpSp>
      <p:grpSp>
        <p:nvGrpSpPr>
          <p:cNvPr id="79" name="Group 78">
            <a:extLst>
              <a:ext uri="{FF2B5EF4-FFF2-40B4-BE49-F238E27FC236}">
                <a16:creationId xmlns:a16="http://schemas.microsoft.com/office/drawing/2014/main" id="{6635896F-C181-4049-8D30-08202ADDD3CF}"/>
              </a:ext>
            </a:extLst>
          </p:cNvPr>
          <p:cNvGrpSpPr/>
          <p:nvPr/>
        </p:nvGrpSpPr>
        <p:grpSpPr>
          <a:xfrm>
            <a:off x="8032468" y="1985184"/>
            <a:ext cx="3734082" cy="1399220"/>
            <a:chOff x="4364806" y="1149351"/>
            <a:chExt cx="3734082" cy="1399220"/>
          </a:xfrm>
        </p:grpSpPr>
        <p:sp>
          <p:nvSpPr>
            <p:cNvPr id="80" name="Rectangle: Rounded Corners 79">
              <a:extLst>
                <a:ext uri="{FF2B5EF4-FFF2-40B4-BE49-F238E27FC236}">
                  <a16:creationId xmlns:a16="http://schemas.microsoft.com/office/drawing/2014/main" id="{03253E83-896C-46F8-856E-EE0FDE4167D6}"/>
                </a:ext>
              </a:extLst>
            </p:cNvPr>
            <p:cNvSpPr/>
            <p:nvPr/>
          </p:nvSpPr>
          <p:spPr>
            <a:xfrm>
              <a:off x="4364806" y="1149351"/>
              <a:ext cx="3734082" cy="1399220"/>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F17E44D4-C187-4140-BECA-8F3C9E52431F}"/>
                </a:ext>
              </a:extLst>
            </p:cNvPr>
            <p:cNvSpPr txBox="1"/>
            <p:nvPr/>
          </p:nvSpPr>
          <p:spPr>
            <a:xfrm>
              <a:off x="4490661" y="1254104"/>
              <a:ext cx="15792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4F4F4F"/>
                  </a:solidFill>
                  <a:effectLst/>
                  <a:uLnTx/>
                  <a:uFillTx/>
                  <a:latin typeface="Segoe UI Semibold" panose="020B0702040204020203" pitchFamily="34" charset="0"/>
                  <a:ea typeface="+mn-ea"/>
                  <a:cs typeface="Segoe UI Semibold" panose="020B0702040204020203" pitchFamily="34" charset="0"/>
                </a:rPr>
                <a:t>Communications</a:t>
              </a:r>
            </a:p>
          </p:txBody>
        </p:sp>
      </p:grpSp>
      <p:grpSp>
        <p:nvGrpSpPr>
          <p:cNvPr id="85" name="Group 84">
            <a:extLst>
              <a:ext uri="{FF2B5EF4-FFF2-40B4-BE49-F238E27FC236}">
                <a16:creationId xmlns:a16="http://schemas.microsoft.com/office/drawing/2014/main" id="{0CDB4BAC-2AA3-402F-BD59-AD0F510B5F93}"/>
              </a:ext>
            </a:extLst>
          </p:cNvPr>
          <p:cNvGrpSpPr/>
          <p:nvPr/>
        </p:nvGrpSpPr>
        <p:grpSpPr>
          <a:xfrm>
            <a:off x="8024397" y="3498679"/>
            <a:ext cx="3734082" cy="1399220"/>
            <a:chOff x="4364806" y="1149351"/>
            <a:chExt cx="3734082" cy="1399220"/>
          </a:xfrm>
        </p:grpSpPr>
        <p:sp>
          <p:nvSpPr>
            <p:cNvPr id="86" name="Rectangle: Rounded Corners 85">
              <a:extLst>
                <a:ext uri="{FF2B5EF4-FFF2-40B4-BE49-F238E27FC236}">
                  <a16:creationId xmlns:a16="http://schemas.microsoft.com/office/drawing/2014/main" id="{17DA4B3F-FE79-4BA8-81FB-BA57FCC8A761}"/>
                </a:ext>
              </a:extLst>
            </p:cNvPr>
            <p:cNvSpPr/>
            <p:nvPr/>
          </p:nvSpPr>
          <p:spPr>
            <a:xfrm>
              <a:off x="4364806" y="1149351"/>
              <a:ext cx="3734082" cy="1399220"/>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TextBox 86">
              <a:extLst>
                <a:ext uri="{FF2B5EF4-FFF2-40B4-BE49-F238E27FC236}">
                  <a16:creationId xmlns:a16="http://schemas.microsoft.com/office/drawing/2014/main" id="{F04F48BB-4396-4125-9919-F896B19B7BE3}"/>
                </a:ext>
              </a:extLst>
            </p:cNvPr>
            <p:cNvSpPr txBox="1"/>
            <p:nvPr/>
          </p:nvSpPr>
          <p:spPr>
            <a:xfrm>
              <a:off x="4490661" y="1254104"/>
              <a:ext cx="169065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4F4F4F"/>
                  </a:solidFill>
                  <a:effectLst/>
                  <a:uLnTx/>
                  <a:uFillTx/>
                  <a:latin typeface="Segoe UI Semibold" panose="020B0702040204020203" pitchFamily="34" charset="0"/>
                  <a:ea typeface="+mn-ea"/>
                  <a:cs typeface="Segoe UI Semibold" panose="020B0702040204020203" pitchFamily="34" charset="0"/>
                </a:rPr>
                <a:t>Digital workflows</a:t>
              </a:r>
            </a:p>
          </p:txBody>
        </p:sp>
      </p:grpSp>
      <p:grpSp>
        <p:nvGrpSpPr>
          <p:cNvPr id="82" name="Group 81">
            <a:extLst>
              <a:ext uri="{FF2B5EF4-FFF2-40B4-BE49-F238E27FC236}">
                <a16:creationId xmlns:a16="http://schemas.microsoft.com/office/drawing/2014/main" id="{FD3AE448-C0A7-4300-A50A-FD7194532945}"/>
              </a:ext>
            </a:extLst>
          </p:cNvPr>
          <p:cNvGrpSpPr/>
          <p:nvPr/>
        </p:nvGrpSpPr>
        <p:grpSpPr>
          <a:xfrm>
            <a:off x="8024397" y="449489"/>
            <a:ext cx="3734082" cy="1399220"/>
            <a:chOff x="4364806" y="1149351"/>
            <a:chExt cx="3734082" cy="1399220"/>
          </a:xfrm>
        </p:grpSpPr>
        <p:sp>
          <p:nvSpPr>
            <p:cNvPr id="83" name="Rectangle: Rounded Corners 82">
              <a:extLst>
                <a:ext uri="{FF2B5EF4-FFF2-40B4-BE49-F238E27FC236}">
                  <a16:creationId xmlns:a16="http://schemas.microsoft.com/office/drawing/2014/main" id="{58B95527-92A1-4992-A516-F808AA6EA0F6}"/>
                </a:ext>
              </a:extLst>
            </p:cNvPr>
            <p:cNvSpPr/>
            <p:nvPr/>
          </p:nvSpPr>
          <p:spPr>
            <a:xfrm>
              <a:off x="4364806" y="1149351"/>
              <a:ext cx="3734082" cy="1399220"/>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C1C2ADE2-2B2B-4A0E-A51A-0734CA847373}"/>
                </a:ext>
              </a:extLst>
            </p:cNvPr>
            <p:cNvSpPr txBox="1"/>
            <p:nvPr/>
          </p:nvSpPr>
          <p:spPr>
            <a:xfrm>
              <a:off x="4490661" y="1254104"/>
              <a:ext cx="6110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4F4F4F"/>
                  </a:solidFill>
                  <a:effectLst/>
                  <a:uLnTx/>
                  <a:uFillTx/>
                  <a:latin typeface="Segoe UI Semibold" panose="020B0702040204020203" pitchFamily="34" charset="0"/>
                  <a:ea typeface="+mn-ea"/>
                  <a:cs typeface="Segoe UI Semibold" panose="020B0702040204020203" pitchFamily="34" charset="0"/>
                </a:rPr>
                <a:t>CRM</a:t>
              </a:r>
            </a:p>
          </p:txBody>
        </p:sp>
      </p:grpSp>
      <p:pic>
        <p:nvPicPr>
          <p:cNvPr id="3" name="MS logo gray - EMF">
            <a:extLst>
              <a:ext uri="{FF2B5EF4-FFF2-40B4-BE49-F238E27FC236}">
                <a16:creationId xmlns:a16="http://schemas.microsoft.com/office/drawing/2014/main" id="{07BFC6F0-D4DF-4A52-BC83-9F6CE9EA744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109685" y="104588"/>
            <a:ext cx="2690307" cy="995414"/>
          </a:xfrm>
          <a:prstGeom prst="rect">
            <a:avLst/>
          </a:prstGeom>
        </p:spPr>
      </p:pic>
      <p:sp>
        <p:nvSpPr>
          <p:cNvPr id="5" name="TextBox 4">
            <a:extLst>
              <a:ext uri="{FF2B5EF4-FFF2-40B4-BE49-F238E27FC236}">
                <a16:creationId xmlns:a16="http://schemas.microsoft.com/office/drawing/2014/main" id="{072DD7C9-4839-4BE0-A82B-3F8A4E983AE2}"/>
              </a:ext>
            </a:extLst>
          </p:cNvPr>
          <p:cNvSpPr txBox="1"/>
          <p:nvPr/>
        </p:nvSpPr>
        <p:spPr>
          <a:xfrm>
            <a:off x="326309" y="1294788"/>
            <a:ext cx="246891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a:noFill/>
                </a:ln>
                <a:solidFill>
                  <a:srgbClr val="107C10"/>
                </a:solidFill>
                <a:effectLst/>
                <a:uLnTx/>
                <a:uFillTx/>
                <a:latin typeface="Segoe UI Semibold" panose="020B0702040204020203" pitchFamily="34" charset="0"/>
                <a:ea typeface="+mn-ea"/>
                <a:cs typeface="Segoe UI Semibold" panose="020B0702040204020203" pitchFamily="34" charset="0"/>
              </a:rPr>
              <a:t>Microsoft Viva</a:t>
            </a:r>
          </a:p>
        </p:txBody>
      </p:sp>
      <p:sp>
        <p:nvSpPr>
          <p:cNvPr id="41" name="TextBox 40">
            <a:extLst>
              <a:ext uri="{FF2B5EF4-FFF2-40B4-BE49-F238E27FC236}">
                <a16:creationId xmlns:a16="http://schemas.microsoft.com/office/drawing/2014/main" id="{3F02103D-BCEC-4E31-BC84-B4F521548FB2}"/>
              </a:ext>
            </a:extLst>
          </p:cNvPr>
          <p:cNvSpPr txBox="1"/>
          <p:nvPr/>
        </p:nvSpPr>
        <p:spPr>
          <a:xfrm>
            <a:off x="302494" y="1757282"/>
            <a:ext cx="347415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00" normalizeH="0" baseline="0" noProof="0">
                <a:ln>
                  <a:noFill/>
                </a:ln>
                <a:solidFill>
                  <a:srgbClr val="4F4F4F"/>
                </a:solidFill>
                <a:effectLst/>
                <a:uLnTx/>
                <a:uFillTx/>
                <a:latin typeface="Segoe UI Semibold" panose="020B0702040204020203" pitchFamily="34" charset="0"/>
                <a:ea typeface="+mn-ea"/>
                <a:cs typeface="Segoe UI Semibold" panose="020B0702040204020203" pitchFamily="34" charset="0"/>
              </a:rPr>
              <a:t>Ecosystem</a:t>
            </a:r>
          </a:p>
        </p:txBody>
      </p:sp>
      <p:grpSp>
        <p:nvGrpSpPr>
          <p:cNvPr id="64" name="Group 63" hidden="1">
            <a:extLst>
              <a:ext uri="{FF2B5EF4-FFF2-40B4-BE49-F238E27FC236}">
                <a16:creationId xmlns:a16="http://schemas.microsoft.com/office/drawing/2014/main" id="{A9130D44-7EB1-4D8B-A374-561BFB415892}"/>
              </a:ext>
            </a:extLst>
          </p:cNvPr>
          <p:cNvGrpSpPr/>
          <p:nvPr/>
        </p:nvGrpSpPr>
        <p:grpSpPr>
          <a:xfrm>
            <a:off x="-254000" y="-203200"/>
            <a:ext cx="12446000" cy="7321550"/>
            <a:chOff x="-254000" y="-203200"/>
            <a:chExt cx="12446000" cy="7321550"/>
          </a:xfrm>
        </p:grpSpPr>
        <p:cxnSp>
          <p:nvCxnSpPr>
            <p:cNvPr id="52" name="Straight Connector 51">
              <a:extLst>
                <a:ext uri="{FF2B5EF4-FFF2-40B4-BE49-F238E27FC236}">
                  <a16:creationId xmlns:a16="http://schemas.microsoft.com/office/drawing/2014/main" id="{126CFBD0-B622-4C30-89A8-8DB87D974D1F}"/>
                </a:ext>
              </a:extLst>
            </p:cNvPr>
            <p:cNvCxnSpPr/>
            <p:nvPr/>
          </p:nvCxnSpPr>
          <p:spPr>
            <a:xfrm>
              <a:off x="-254000" y="430614"/>
              <a:ext cx="1244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CD53D18-99B7-439F-BB67-612825785B30}"/>
                </a:ext>
              </a:extLst>
            </p:cNvPr>
            <p:cNvCxnSpPr/>
            <p:nvPr/>
          </p:nvCxnSpPr>
          <p:spPr>
            <a:xfrm>
              <a:off x="-254000" y="6427386"/>
              <a:ext cx="1244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EA3D5B4-FA7D-4F0A-976C-2CB46EDC8EF4}"/>
                </a:ext>
              </a:extLst>
            </p:cNvPr>
            <p:cNvCxnSpPr/>
            <p:nvPr/>
          </p:nvCxnSpPr>
          <p:spPr>
            <a:xfrm>
              <a:off x="425450" y="-203200"/>
              <a:ext cx="0" cy="7321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6FB343E-E449-498C-AB54-E348A2B91715}"/>
                </a:ext>
              </a:extLst>
            </p:cNvPr>
            <p:cNvCxnSpPr/>
            <p:nvPr/>
          </p:nvCxnSpPr>
          <p:spPr>
            <a:xfrm>
              <a:off x="11766550" y="-203200"/>
              <a:ext cx="0" cy="73215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5E80A416-C8C3-4600-BC23-C4856A6363A5}"/>
              </a:ext>
            </a:extLst>
          </p:cNvPr>
          <p:cNvSpPr txBox="1"/>
          <p:nvPr/>
        </p:nvSpPr>
        <p:spPr>
          <a:xfrm>
            <a:off x="4226551" y="2486552"/>
            <a:ext cx="3573517" cy="834169"/>
          </a:xfrm>
          <a:prstGeom prst="rect">
            <a:avLst/>
          </a:prstGeom>
          <a:noFill/>
        </p:spPr>
        <p:txBody>
          <a:bodyPr wrap="square" lIns="0" tIns="0" rIns="0" bIns="0" numCol="2" rtlCol="0">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Coursera</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edX</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LinkedIn Learning</a:t>
            </a:r>
          </a:p>
          <a:p>
            <a:pPr marL="0" marR="0" lvl="0" indent="0" algn="ctr" defTabSz="914400"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Microsoft Learn</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Pluralsight</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Skillsoft</a:t>
            </a:r>
          </a:p>
        </p:txBody>
      </p:sp>
      <p:sp>
        <p:nvSpPr>
          <p:cNvPr id="90" name="TextBox 89">
            <a:extLst>
              <a:ext uri="{FF2B5EF4-FFF2-40B4-BE49-F238E27FC236}">
                <a16:creationId xmlns:a16="http://schemas.microsoft.com/office/drawing/2014/main" id="{C79A3D3B-D364-4CB6-960F-988B3FE0FFF1}"/>
              </a:ext>
            </a:extLst>
          </p:cNvPr>
          <p:cNvSpPr txBox="1"/>
          <p:nvPr/>
        </p:nvSpPr>
        <p:spPr>
          <a:xfrm>
            <a:off x="8112750" y="2486552"/>
            <a:ext cx="3573517" cy="834169"/>
          </a:xfrm>
          <a:prstGeom prst="rect">
            <a:avLst/>
          </a:prstGeom>
          <a:noFill/>
        </p:spPr>
        <p:txBody>
          <a:bodyPr wrap="square" lIns="0" tIns="0" rIns="0" bIns="0" numCol="2" rtlCol="0">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Teams</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Outlook</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Yammer</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Slack</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Zoom</a:t>
            </a:r>
          </a:p>
        </p:txBody>
      </p:sp>
      <p:sp>
        <p:nvSpPr>
          <p:cNvPr id="91" name="TextBox 90">
            <a:extLst>
              <a:ext uri="{FF2B5EF4-FFF2-40B4-BE49-F238E27FC236}">
                <a16:creationId xmlns:a16="http://schemas.microsoft.com/office/drawing/2014/main" id="{2000E543-5AAD-41FD-A7D5-7E4D3B2E91FF}"/>
              </a:ext>
            </a:extLst>
          </p:cNvPr>
          <p:cNvSpPr txBox="1"/>
          <p:nvPr/>
        </p:nvSpPr>
        <p:spPr>
          <a:xfrm>
            <a:off x="4318875" y="4194429"/>
            <a:ext cx="3383281" cy="241397"/>
          </a:xfrm>
          <a:prstGeom prst="rect">
            <a:avLst/>
          </a:prstGeom>
          <a:noFill/>
        </p:spPr>
        <p:txBody>
          <a:bodyPr wrap="square" lIns="0" tIns="0" rIns="0" bIns="0" numCol="2" rtlCol="0">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Glint</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Headspace</a:t>
            </a:r>
          </a:p>
        </p:txBody>
      </p:sp>
      <p:sp>
        <p:nvSpPr>
          <p:cNvPr id="92" name="TextBox 91">
            <a:extLst>
              <a:ext uri="{FF2B5EF4-FFF2-40B4-BE49-F238E27FC236}">
                <a16:creationId xmlns:a16="http://schemas.microsoft.com/office/drawing/2014/main" id="{30FEBB01-908B-44A5-9081-14B0DF24CB5B}"/>
              </a:ext>
            </a:extLst>
          </p:cNvPr>
          <p:cNvSpPr txBox="1"/>
          <p:nvPr/>
        </p:nvSpPr>
        <p:spPr>
          <a:xfrm>
            <a:off x="8201932" y="1129253"/>
            <a:ext cx="3383281" cy="241397"/>
          </a:xfrm>
          <a:prstGeom prst="rect">
            <a:avLst/>
          </a:prstGeom>
          <a:noFill/>
        </p:spPr>
        <p:txBody>
          <a:bodyPr wrap="square" lIns="0" tIns="0" rIns="0" bIns="0" numCol="2" rtlCol="0">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Dynamics 365</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Salesforce</a:t>
            </a:r>
          </a:p>
        </p:txBody>
      </p:sp>
      <p:grpSp>
        <p:nvGrpSpPr>
          <p:cNvPr id="76" name="Group 75">
            <a:extLst>
              <a:ext uri="{FF2B5EF4-FFF2-40B4-BE49-F238E27FC236}">
                <a16:creationId xmlns:a16="http://schemas.microsoft.com/office/drawing/2014/main" id="{40393FA5-541B-4F61-90C0-CB3AD45BDB31}"/>
              </a:ext>
            </a:extLst>
          </p:cNvPr>
          <p:cNvGrpSpPr/>
          <p:nvPr/>
        </p:nvGrpSpPr>
        <p:grpSpPr>
          <a:xfrm>
            <a:off x="4146269" y="5043346"/>
            <a:ext cx="3734082" cy="1399220"/>
            <a:chOff x="4364806" y="1149351"/>
            <a:chExt cx="3734082" cy="1399220"/>
          </a:xfrm>
        </p:grpSpPr>
        <p:sp>
          <p:nvSpPr>
            <p:cNvPr id="77" name="Rectangle: Rounded Corners 76">
              <a:extLst>
                <a:ext uri="{FF2B5EF4-FFF2-40B4-BE49-F238E27FC236}">
                  <a16:creationId xmlns:a16="http://schemas.microsoft.com/office/drawing/2014/main" id="{4154B8F9-E323-4A2E-8B4B-795D004BA73D}"/>
                </a:ext>
              </a:extLst>
            </p:cNvPr>
            <p:cNvSpPr/>
            <p:nvPr/>
          </p:nvSpPr>
          <p:spPr>
            <a:xfrm>
              <a:off x="4364806" y="1149351"/>
              <a:ext cx="3734082" cy="1399220"/>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28FAB76D-8387-4C5F-B28A-BE7C915D0AE8}"/>
                </a:ext>
              </a:extLst>
            </p:cNvPr>
            <p:cNvSpPr txBox="1"/>
            <p:nvPr/>
          </p:nvSpPr>
          <p:spPr>
            <a:xfrm>
              <a:off x="4490661" y="1254104"/>
              <a:ext cx="144943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4F4F4F"/>
                  </a:solidFill>
                  <a:effectLst/>
                  <a:uLnTx/>
                  <a:uFillTx/>
                  <a:latin typeface="Segoe UI Semibold" panose="020B0702040204020203" pitchFamily="34" charset="0"/>
                  <a:ea typeface="+mn-ea"/>
                  <a:cs typeface="Segoe UI Semibold" panose="020B0702040204020203" pitchFamily="34" charset="0"/>
                </a:rPr>
                <a:t>HR &amp; Learning</a:t>
              </a:r>
            </a:p>
          </p:txBody>
        </p:sp>
      </p:grpSp>
      <p:sp>
        <p:nvSpPr>
          <p:cNvPr id="97" name="TextBox 96">
            <a:extLst>
              <a:ext uri="{FF2B5EF4-FFF2-40B4-BE49-F238E27FC236}">
                <a16:creationId xmlns:a16="http://schemas.microsoft.com/office/drawing/2014/main" id="{AFEC8BE5-F868-4888-B6D0-D74265C4F05E}"/>
              </a:ext>
            </a:extLst>
          </p:cNvPr>
          <p:cNvSpPr txBox="1"/>
          <p:nvPr/>
        </p:nvSpPr>
        <p:spPr>
          <a:xfrm>
            <a:off x="4285767" y="5545217"/>
            <a:ext cx="3573517" cy="834169"/>
          </a:xfrm>
          <a:prstGeom prst="rect">
            <a:avLst/>
          </a:prstGeom>
          <a:noFill/>
        </p:spPr>
        <p:txBody>
          <a:bodyPr wrap="square" lIns="0" tIns="0" rIns="0" bIns="0" numCol="2" rtlCol="0">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Cornerstone OnDemand</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Dynamics 365</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Saba</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SAP SuccessFactors</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Workday</a:t>
            </a:r>
          </a:p>
        </p:txBody>
      </p:sp>
      <p:sp>
        <p:nvSpPr>
          <p:cNvPr id="98" name="TextBox 97">
            <a:extLst>
              <a:ext uri="{FF2B5EF4-FFF2-40B4-BE49-F238E27FC236}">
                <a16:creationId xmlns:a16="http://schemas.microsoft.com/office/drawing/2014/main" id="{CCA02489-01A4-4C65-9E87-C4CF1B0EF44D}"/>
              </a:ext>
            </a:extLst>
          </p:cNvPr>
          <p:cNvSpPr txBox="1"/>
          <p:nvPr/>
        </p:nvSpPr>
        <p:spPr>
          <a:xfrm>
            <a:off x="9229903" y="4248908"/>
            <a:ext cx="1323070" cy="241397"/>
          </a:xfrm>
          <a:prstGeom prst="rect">
            <a:avLst/>
          </a:prstGeom>
          <a:noFill/>
        </p:spPr>
        <p:txBody>
          <a:bodyPr wrap="square" lIns="0" tIns="0" rIns="0" bIns="0" numCol="1" rtlCol="0">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4F4F4F"/>
                </a:solidFill>
                <a:effectLst/>
                <a:uLnTx/>
                <a:uFillTx/>
                <a:latin typeface="Segoe UI" panose="020B0502040204020203" pitchFamily="34" charset="0"/>
                <a:ea typeface="+mn-ea"/>
                <a:cs typeface="Segoe UI" panose="020B0502040204020203" pitchFamily="34" charset="0"/>
              </a:rPr>
              <a:t>ServiceNow</a:t>
            </a:r>
          </a:p>
        </p:txBody>
      </p:sp>
      <p:grpSp>
        <p:nvGrpSpPr>
          <p:cNvPr id="106" name="Group 105">
            <a:extLst>
              <a:ext uri="{FF2B5EF4-FFF2-40B4-BE49-F238E27FC236}">
                <a16:creationId xmlns:a16="http://schemas.microsoft.com/office/drawing/2014/main" id="{E0F1750F-1DF0-41D8-9FBF-A5E37C4440A0}"/>
              </a:ext>
            </a:extLst>
          </p:cNvPr>
          <p:cNvGrpSpPr/>
          <p:nvPr/>
        </p:nvGrpSpPr>
        <p:grpSpPr>
          <a:xfrm>
            <a:off x="8024397" y="5026219"/>
            <a:ext cx="3734082" cy="1399220"/>
            <a:chOff x="8024397" y="5026219"/>
            <a:chExt cx="3734082" cy="1399220"/>
          </a:xfrm>
        </p:grpSpPr>
        <p:sp>
          <p:nvSpPr>
            <p:cNvPr id="105" name="Rectangle: Rounded Corners 104">
              <a:extLst>
                <a:ext uri="{FF2B5EF4-FFF2-40B4-BE49-F238E27FC236}">
                  <a16:creationId xmlns:a16="http://schemas.microsoft.com/office/drawing/2014/main" id="{D4C4FA6B-BFC2-49B6-8DA2-36418CE786F9}"/>
                </a:ext>
              </a:extLst>
            </p:cNvPr>
            <p:cNvSpPr/>
            <p:nvPr/>
          </p:nvSpPr>
          <p:spPr>
            <a:xfrm>
              <a:off x="8024397" y="5026219"/>
              <a:ext cx="3734082" cy="1399220"/>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E1206817-A796-40F8-BE7D-7589F4ECA1F5}"/>
                </a:ext>
              </a:extLst>
            </p:cNvPr>
            <p:cNvSpPr txBox="1"/>
            <p:nvPr/>
          </p:nvSpPr>
          <p:spPr>
            <a:xfrm>
              <a:off x="8753401" y="5615043"/>
              <a:ext cx="227607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4F4F4F"/>
                  </a:solidFill>
                  <a:effectLst/>
                  <a:uLnTx/>
                  <a:uFillTx/>
                  <a:latin typeface="Segoe UI Semibold" panose="020B0702040204020203" pitchFamily="34" charset="0"/>
                  <a:ea typeface="+mn-ea"/>
                  <a:cs typeface="Segoe UI Semibold" panose="020B0702040204020203" pitchFamily="34" charset="0"/>
                </a:rPr>
                <a:t>And many more coming…</a:t>
              </a:r>
            </a:p>
          </p:txBody>
        </p:sp>
      </p:grpSp>
      <p:grpSp>
        <p:nvGrpSpPr>
          <p:cNvPr id="45" name="Group 44">
            <a:extLst>
              <a:ext uri="{FF2B5EF4-FFF2-40B4-BE49-F238E27FC236}">
                <a16:creationId xmlns:a16="http://schemas.microsoft.com/office/drawing/2014/main" id="{E0294344-D622-43F1-96B8-AF66F1269ED4}"/>
              </a:ext>
            </a:extLst>
          </p:cNvPr>
          <p:cNvGrpSpPr/>
          <p:nvPr/>
        </p:nvGrpSpPr>
        <p:grpSpPr>
          <a:xfrm>
            <a:off x="4125202" y="455703"/>
            <a:ext cx="3734082" cy="1399220"/>
            <a:chOff x="4364806" y="1149351"/>
            <a:chExt cx="3734082" cy="1399220"/>
          </a:xfrm>
        </p:grpSpPr>
        <p:sp>
          <p:nvSpPr>
            <p:cNvPr id="46" name="Rectangle: Rounded Corners 45">
              <a:extLst>
                <a:ext uri="{FF2B5EF4-FFF2-40B4-BE49-F238E27FC236}">
                  <a16:creationId xmlns:a16="http://schemas.microsoft.com/office/drawing/2014/main" id="{C1EFA862-02E8-4889-860A-8124A2399BE0}"/>
                </a:ext>
              </a:extLst>
            </p:cNvPr>
            <p:cNvSpPr/>
            <p:nvPr/>
          </p:nvSpPr>
          <p:spPr>
            <a:xfrm>
              <a:off x="4364806" y="1149351"/>
              <a:ext cx="3734082" cy="1399220"/>
            </a:xfrm>
            <a:prstGeom prst="roundRect">
              <a:avLst>
                <a:gd name="adj" fmla="val 4109"/>
              </a:avLst>
            </a:prstGeom>
            <a:solidFill>
              <a:srgbClr val="FFFFFF"/>
            </a:solidFill>
            <a:ln>
              <a:noFill/>
            </a:ln>
            <a:effectLst>
              <a:outerShdw blurRad="152400" dist="25400" dir="3720000" sx="101000" sy="101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9FD04E0B-886D-49DD-A784-9A9C5170A3AC}"/>
                </a:ext>
              </a:extLst>
            </p:cNvPr>
            <p:cNvSpPr txBox="1"/>
            <p:nvPr/>
          </p:nvSpPr>
          <p:spPr>
            <a:xfrm>
              <a:off x="4490661" y="1254104"/>
              <a:ext cx="13871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a:ln>
                    <a:noFill/>
                  </a:ln>
                  <a:solidFill>
                    <a:srgbClr val="4F4F4F"/>
                  </a:solidFill>
                  <a:effectLst/>
                  <a:uLnTx/>
                  <a:uFillTx/>
                  <a:latin typeface="Segoe UI Semibold" panose="020B0702040204020203" pitchFamily="34" charset="0"/>
                  <a:ea typeface="+mn-ea"/>
                  <a:cs typeface="Segoe UI Semibold" panose="020B0702040204020203" pitchFamily="34" charset="0"/>
                </a:rPr>
                <a:t>Microsoft 365</a:t>
              </a:r>
            </a:p>
          </p:txBody>
        </p:sp>
      </p:grpSp>
      <p:sp>
        <p:nvSpPr>
          <p:cNvPr id="48" name="TextBox 47">
            <a:extLst>
              <a:ext uri="{FF2B5EF4-FFF2-40B4-BE49-F238E27FC236}">
                <a16:creationId xmlns:a16="http://schemas.microsoft.com/office/drawing/2014/main" id="{BBC6D04C-5609-4CD9-9CBE-D4AA04C22D20}"/>
              </a:ext>
            </a:extLst>
          </p:cNvPr>
          <p:cNvSpPr txBox="1"/>
          <p:nvPr/>
        </p:nvSpPr>
        <p:spPr>
          <a:xfrm>
            <a:off x="4264700" y="756642"/>
            <a:ext cx="3573517" cy="1035102"/>
          </a:xfrm>
          <a:prstGeom prst="rect">
            <a:avLst/>
          </a:prstGeom>
          <a:noFill/>
        </p:spPr>
        <p:txBody>
          <a:bodyPr wrap="square" lIns="0" tIns="0" rIns="0" bIns="0" numCol="2" rtlCol="0">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4F4F4F"/>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F4F4F"/>
                </a:solidFill>
                <a:effectLst/>
                <a:uLnTx/>
                <a:uFillTx/>
                <a:latin typeface="Segoe UI" panose="020B0502040204020203" pitchFamily="34" charset="0"/>
                <a:ea typeface="+mn-ea"/>
                <a:cs typeface="Segoe UI" panose="020B0502040204020203" pitchFamily="34" charset="0"/>
              </a:rPr>
              <a:t>Teams</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F4F4F"/>
                </a:solidFill>
                <a:effectLst/>
                <a:uLnTx/>
                <a:uFillTx/>
                <a:latin typeface="Segoe UI" panose="020B0502040204020203" pitchFamily="34" charset="0"/>
                <a:ea typeface="+mn-ea"/>
                <a:cs typeface="Segoe UI" panose="020B0502040204020203" pitchFamily="34" charset="0"/>
              </a:rPr>
              <a:t>SharePoint</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F4F4F"/>
                </a:solidFill>
                <a:effectLst/>
                <a:uLnTx/>
                <a:uFillTx/>
                <a:latin typeface="Segoe UI" panose="020B0502040204020203" pitchFamily="34" charset="0"/>
                <a:ea typeface="+mn-ea"/>
                <a:cs typeface="Segoe UI" panose="020B0502040204020203" pitchFamily="34" charset="0"/>
              </a:rPr>
              <a:t>Yammer</a:t>
            </a:r>
          </a:p>
          <a:p>
            <a:pPr marL="0" marR="0" lvl="0" indent="0" algn="ctr" defTabSz="914400"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srgbClr val="4F4F4F"/>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F4F4F"/>
                </a:solidFill>
                <a:effectLst/>
                <a:uLnTx/>
                <a:uFillTx/>
                <a:latin typeface="Segoe UI" panose="020B0502040204020203" pitchFamily="34" charset="0"/>
                <a:ea typeface="+mn-ea"/>
                <a:cs typeface="Segoe UI" panose="020B0502040204020203" pitchFamily="34" charset="0"/>
              </a:rPr>
              <a:t>LinkedIn</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F4F4F"/>
                </a:solidFill>
                <a:effectLst/>
                <a:uLnTx/>
                <a:uFillTx/>
                <a:latin typeface="Segoe UI" panose="020B0502040204020203" pitchFamily="34" charset="0"/>
                <a:ea typeface="+mn-ea"/>
                <a:cs typeface="Segoe UI" panose="020B0502040204020203" pitchFamily="34" charset="0"/>
              </a:rPr>
              <a:t>Microsoft Search</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F4F4F"/>
                </a:solidFill>
                <a:effectLst/>
                <a:uLnTx/>
                <a:uFillTx/>
                <a:latin typeface="Segoe UI" panose="020B0502040204020203" pitchFamily="34" charset="0"/>
                <a:ea typeface="+mn-ea"/>
                <a:cs typeface="Segoe UI" panose="020B0502040204020203" pitchFamily="34" charset="0"/>
              </a:rPr>
              <a:t>Glint</a:t>
            </a:r>
          </a:p>
          <a:p>
            <a:pPr marL="0" marR="0" lvl="0" indent="0" algn="ctr" defTabSz="914400"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4F4F4F"/>
                </a:solidFill>
                <a:effectLst/>
                <a:uLnTx/>
                <a:uFillTx/>
                <a:latin typeface="Segoe UI" panose="020B0502040204020203" pitchFamily="34" charset="0"/>
                <a:ea typeface="+mn-ea"/>
                <a:cs typeface="Segoe UI" panose="020B0502040204020203" pitchFamily="34" charset="0"/>
              </a:rPr>
              <a:t>&amp; more</a:t>
            </a:r>
          </a:p>
        </p:txBody>
      </p:sp>
      <p:sp>
        <p:nvSpPr>
          <p:cNvPr id="2" name="TextBox 1">
            <a:extLst>
              <a:ext uri="{FF2B5EF4-FFF2-40B4-BE49-F238E27FC236}">
                <a16:creationId xmlns:a16="http://schemas.microsoft.com/office/drawing/2014/main" id="{166C8A3B-576A-417F-894D-EE0790BDD786}"/>
              </a:ext>
            </a:extLst>
          </p:cNvPr>
          <p:cNvSpPr txBox="1"/>
          <p:nvPr/>
        </p:nvSpPr>
        <p:spPr>
          <a:xfrm>
            <a:off x="3505201" y="6622472"/>
            <a:ext cx="836814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lt"/>
                <a:cs typeface="Segoe UI"/>
              </a:rPr>
              <a:t>Later this year, we intend to make APIs publicly available so our broad ecosystem of customers and partners can also integrate with Microsoft Viva</a:t>
            </a:r>
            <a:endParaRPr kumimoji="0" lang="en-US" sz="1000" b="0" i="0" u="none" strike="noStrike" kern="1200" cap="none" spc="0" normalizeH="0" baseline="0" noProof="0">
              <a:ln>
                <a:noFill/>
              </a:ln>
              <a:solidFill>
                <a:srgbClr val="1A1A1A"/>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1A1A1A"/>
              </a:solidFill>
              <a:effectLst/>
              <a:uLnTx/>
              <a:uFillTx/>
              <a:latin typeface="Segoe UI"/>
              <a:ea typeface="+mn-ea"/>
              <a:cs typeface="Segoe UI"/>
            </a:endParaRPr>
          </a:p>
        </p:txBody>
      </p:sp>
    </p:spTree>
    <p:extLst>
      <p:ext uri="{BB962C8B-B14F-4D97-AF65-F5344CB8AC3E}">
        <p14:creationId xmlns:p14="http://schemas.microsoft.com/office/powerpoint/2010/main" val="178671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1889D-0747-443C-9609-931398D5ACB1}"/>
              </a:ext>
            </a:extLst>
          </p:cNvPr>
          <p:cNvSpPr>
            <a:spLocks noGrp="1"/>
          </p:cNvSpPr>
          <p:nvPr>
            <p:ph type="title"/>
          </p:nvPr>
        </p:nvSpPr>
        <p:spPr/>
        <p:txBody>
          <a:bodyPr/>
          <a:lstStyle/>
          <a:p>
            <a:r>
              <a:rPr lang="en-GB" dirty="0"/>
              <a:t>Viva Connections</a:t>
            </a:r>
          </a:p>
        </p:txBody>
      </p:sp>
      <p:sp>
        <p:nvSpPr>
          <p:cNvPr id="4" name="Text Placeholder 3">
            <a:extLst>
              <a:ext uri="{FF2B5EF4-FFF2-40B4-BE49-F238E27FC236}">
                <a16:creationId xmlns:a16="http://schemas.microsoft.com/office/drawing/2014/main" id="{F9C8F3E8-C411-4C13-94D2-DC0F2F2FFA76}"/>
              </a:ext>
            </a:extLst>
          </p:cNvPr>
          <p:cNvSpPr>
            <a:spLocks noGrp="1"/>
          </p:cNvSpPr>
          <p:nvPr>
            <p:ph type="body" sz="quarter" idx="10"/>
          </p:nvPr>
        </p:nvSpPr>
        <p:spPr>
          <a:xfrm>
            <a:off x="584200" y="3429000"/>
            <a:ext cx="11022259" cy="400110"/>
          </a:xfrm>
        </p:spPr>
        <p:txBody>
          <a:bodyPr/>
          <a:lstStyle/>
          <a:p>
            <a:r>
              <a:rPr lang="en-GB" dirty="0"/>
              <a:t>Why should you deploy it?</a:t>
            </a:r>
          </a:p>
        </p:txBody>
      </p:sp>
    </p:spTree>
    <p:extLst>
      <p:ext uri="{BB962C8B-B14F-4D97-AF65-F5344CB8AC3E}">
        <p14:creationId xmlns:p14="http://schemas.microsoft.com/office/powerpoint/2010/main" val="33729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F42B906-334A-40C1-B3F9-501DAAF0DFA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5597" r="28721" b="29903"/>
          <a:stretch/>
        </p:blipFill>
        <p:spPr>
          <a:xfrm>
            <a:off x="4904677" y="0"/>
            <a:ext cx="7287323" cy="6858000"/>
          </a:xfrm>
          <a:prstGeom prst="rect">
            <a:avLst/>
          </a:prstGeom>
        </p:spPr>
      </p:pic>
      <p:pic>
        <p:nvPicPr>
          <p:cNvPr id="13" name="Picture 12">
            <a:extLst>
              <a:ext uri="{FF2B5EF4-FFF2-40B4-BE49-F238E27FC236}">
                <a16:creationId xmlns:a16="http://schemas.microsoft.com/office/drawing/2014/main" id="{AC2BC333-3CEA-49A0-8F19-EF385D52B53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780" r="1"/>
          <a:stretch/>
        </p:blipFill>
        <p:spPr>
          <a:xfrm>
            <a:off x="6362700" y="585787"/>
            <a:ext cx="5245100" cy="5682597"/>
          </a:xfrm>
          <a:prstGeom prst="rect">
            <a:avLst/>
          </a:prstGeom>
        </p:spPr>
      </p:pic>
      <p:sp>
        <p:nvSpPr>
          <p:cNvPr id="4" name="Title 3">
            <a:extLst>
              <a:ext uri="{FF2B5EF4-FFF2-40B4-BE49-F238E27FC236}">
                <a16:creationId xmlns:a16="http://schemas.microsoft.com/office/drawing/2014/main" id="{A037956B-5F68-4234-931D-FF9E1C08985E}"/>
              </a:ext>
            </a:extLst>
          </p:cNvPr>
          <p:cNvSpPr>
            <a:spLocks noGrp="1"/>
          </p:cNvSpPr>
          <p:nvPr>
            <p:ph type="title"/>
          </p:nvPr>
        </p:nvSpPr>
        <p:spPr>
          <a:xfrm>
            <a:off x="584200" y="2492671"/>
            <a:ext cx="4719636" cy="1046440"/>
          </a:xfrm>
        </p:spPr>
        <p:txBody>
          <a:bodyPr/>
          <a:lstStyle/>
          <a:p>
            <a:r>
              <a:rPr lang="en-US" dirty="0">
                <a:solidFill>
                  <a:schemeClr val="tx1"/>
                </a:solidFill>
              </a:rPr>
              <a:t>Nearly 60% </a:t>
            </a:r>
            <a:br>
              <a:rPr lang="en-US" sz="3600" dirty="0">
                <a:solidFill>
                  <a:schemeClr val="tx1"/>
                </a:solidFill>
              </a:rPr>
            </a:br>
            <a:r>
              <a:rPr lang="en-US" sz="2000" spc="0" dirty="0">
                <a:solidFill>
                  <a:schemeClr val="tx1"/>
                </a:solidFill>
                <a:effectLst/>
                <a:latin typeface="+mn-lt"/>
                <a:ea typeface="Calibri" panose="020F0502020204030204" pitchFamily="34" charset="0"/>
              </a:rPr>
              <a:t>of people say they feel less connected to their team after shifting to remote work.</a:t>
            </a:r>
            <a:endParaRPr lang="en-US" sz="2000" spc="0" dirty="0">
              <a:solidFill>
                <a:schemeClr val="tx1"/>
              </a:solidFill>
              <a:latin typeface="+mn-lt"/>
            </a:endParaRPr>
          </a:p>
        </p:txBody>
      </p:sp>
      <p:sp>
        <p:nvSpPr>
          <p:cNvPr id="6" name="Text Placeholder 5">
            <a:extLst>
              <a:ext uri="{FF2B5EF4-FFF2-40B4-BE49-F238E27FC236}">
                <a16:creationId xmlns:a16="http://schemas.microsoft.com/office/drawing/2014/main" id="{A2854A42-DD67-44FE-8305-C378D11FD683}"/>
              </a:ext>
            </a:extLst>
          </p:cNvPr>
          <p:cNvSpPr>
            <a:spLocks noGrp="1"/>
          </p:cNvSpPr>
          <p:nvPr>
            <p:ph type="body" sz="quarter" idx="10"/>
          </p:nvPr>
        </p:nvSpPr>
        <p:spPr>
          <a:xfrm>
            <a:off x="584200" y="3941004"/>
            <a:ext cx="4162425" cy="246221"/>
          </a:xfrm>
        </p:spPr>
        <p:txBody>
          <a:bodyPr>
            <a:normAutofit fontScale="77500" lnSpcReduction="20000"/>
          </a:bodyPr>
          <a:lstStyle/>
          <a:p>
            <a:r>
              <a:rPr lang="en-US">
                <a:solidFill>
                  <a:schemeClr val="tx1"/>
                </a:solidFill>
                <a:effectLst/>
                <a:ea typeface="Calibri" panose="020F0502020204030204" pitchFamily="34" charset="0"/>
              </a:rPr>
              <a:t>Microsoft Work Trend Index, 2020</a:t>
            </a:r>
            <a:endParaRPr lang="en-US" sz="1400">
              <a:solidFill>
                <a:schemeClr val="tx1"/>
              </a:solidFill>
            </a:endParaRPr>
          </a:p>
        </p:txBody>
      </p:sp>
    </p:spTree>
    <p:extLst>
      <p:ext uri="{BB962C8B-B14F-4D97-AF65-F5344CB8AC3E}">
        <p14:creationId xmlns:p14="http://schemas.microsoft.com/office/powerpoint/2010/main" val="42506778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4D1F5D-5A17-48F7-85D1-395FC8508DDB}"/>
              </a:ext>
            </a:extLst>
          </p:cNvPr>
          <p:cNvSpPr>
            <a:spLocks noGrp="1"/>
          </p:cNvSpPr>
          <p:nvPr>
            <p:ph type="title"/>
          </p:nvPr>
        </p:nvSpPr>
        <p:spPr>
          <a:xfrm>
            <a:off x="588963" y="498475"/>
            <a:ext cx="11017250" cy="1138773"/>
          </a:xfrm>
        </p:spPr>
        <p:txBody>
          <a:bodyPr/>
          <a:lstStyle/>
          <a:p>
            <a:r>
              <a:rPr lang="en-US" sz="1800" b="1" spc="0">
                <a:solidFill>
                  <a:srgbClr val="008272"/>
                </a:solidFill>
                <a:latin typeface="Segoe UI Semibold" panose="020B0502040204020203" pitchFamily="34" charset="0"/>
                <a:cs typeface="Segoe UI Semibold" panose="020B0502040204020203" pitchFamily="34" charset="0"/>
              </a:rPr>
              <a:t>Viva Connections</a:t>
            </a:r>
            <a:br>
              <a:rPr lang="en-US"/>
            </a:br>
            <a:r>
              <a:rPr lang="en-US"/>
              <a:t>Communications and culture</a:t>
            </a:r>
            <a:br>
              <a:rPr lang="en-US"/>
            </a:br>
            <a:endParaRPr lang="en-US"/>
          </a:p>
        </p:txBody>
      </p:sp>
      <p:sp>
        <p:nvSpPr>
          <p:cNvPr id="8" name="TextBox 7">
            <a:extLst>
              <a:ext uri="{FF2B5EF4-FFF2-40B4-BE49-F238E27FC236}">
                <a16:creationId xmlns:a16="http://schemas.microsoft.com/office/drawing/2014/main" id="{C901E049-A375-44CA-8402-2C11FD38C150}"/>
              </a:ext>
            </a:extLst>
          </p:cNvPr>
          <p:cNvSpPr txBox="1"/>
          <p:nvPr/>
        </p:nvSpPr>
        <p:spPr>
          <a:xfrm>
            <a:off x="586389" y="2212975"/>
            <a:ext cx="4849211" cy="3762890"/>
          </a:xfrm>
          <a:prstGeom prst="rect">
            <a:avLst/>
          </a:prstGeom>
          <a:noFill/>
        </p:spPr>
        <p:txBody>
          <a:bodyPr wrap="square" lIns="0" tIns="0">
            <a:spAutoFit/>
          </a:bodyPr>
          <a:lstStyle/>
          <a:p>
            <a:pPr>
              <a:spcBef>
                <a:spcPts val="300"/>
              </a:spcBef>
              <a:tabLst>
                <a:tab pos="342900" algn="l"/>
              </a:tabLst>
            </a:pPr>
            <a:r>
              <a:rPr lang="en-US" sz="1600">
                <a:solidFill>
                  <a:srgbClr val="008272"/>
                </a:solidFill>
                <a:effectLst/>
                <a:latin typeface="+mj-lt"/>
                <a:ea typeface="Times New Roman" panose="02020603050405020304" pitchFamily="18" charset="0"/>
              </a:rPr>
              <a:t>Keep everyone connected</a:t>
            </a:r>
          </a:p>
          <a:p>
            <a:pPr>
              <a:spcBef>
                <a:spcPts val="300"/>
              </a:spcBef>
              <a:tabLst>
                <a:tab pos="342900" algn="l"/>
              </a:tabLst>
            </a:pPr>
            <a:r>
              <a:rPr lang="en-US" sz="1600">
                <a:effectLst/>
                <a:ea typeface="Times New Roman" panose="02020603050405020304" pitchFamily="18" charset="0"/>
              </a:rPr>
              <a:t>Encourage meaningful connections across the organization by enabling employees to easily discover relevant communications and communities.</a:t>
            </a:r>
          </a:p>
          <a:p>
            <a:pPr>
              <a:spcBef>
                <a:spcPts val="300"/>
              </a:spcBef>
              <a:tabLst>
                <a:tab pos="342900" algn="l"/>
              </a:tabLst>
            </a:pPr>
            <a:endParaRPr lang="en-US" sz="1600">
              <a:latin typeface="+mj-lt"/>
            </a:endParaRPr>
          </a:p>
          <a:p>
            <a:pPr>
              <a:tabLst>
                <a:tab pos="342900" algn="l"/>
              </a:tabLst>
            </a:pPr>
            <a:r>
              <a:rPr lang="en-US" sz="1600">
                <a:solidFill>
                  <a:srgbClr val="008272"/>
                </a:solidFill>
                <a:latin typeface="+mj-lt"/>
              </a:rPr>
              <a:t>Make it easy for people to contribute</a:t>
            </a:r>
          </a:p>
          <a:p>
            <a:pPr marL="0" marR="0" indent="0" algn="l" rtl="0" eaLnBrk="1" fontAlgn="auto" latinLnBrk="0" hangingPunct="1">
              <a:spcBef>
                <a:spcPts val="300"/>
              </a:spcBef>
            </a:pPr>
            <a:r>
              <a:rPr lang="en-US" sz="1600"/>
              <a:t>Foster a culture of inclusion by empowering every employee to contribute ideas and share feedback.</a:t>
            </a:r>
            <a:endParaRPr lang="en-US" sz="1600" b="1">
              <a:solidFill>
                <a:srgbClr val="000000"/>
              </a:solidFill>
              <a:latin typeface="Segoe UI" panose="020B0502040204020203" pitchFamily="34" charset="0"/>
            </a:endParaRPr>
          </a:p>
          <a:p>
            <a:pPr marL="0" marR="0" indent="0" algn="l" rtl="0" eaLnBrk="1" fontAlgn="auto" latinLnBrk="0" hangingPunct="1">
              <a:spcBef>
                <a:spcPts val="300"/>
              </a:spcBef>
            </a:pPr>
            <a:endParaRPr lang="en-US" sz="1600" b="1">
              <a:solidFill>
                <a:srgbClr val="000000"/>
              </a:solidFill>
              <a:latin typeface="Segoe UI" panose="020B0502040204020203" pitchFamily="34" charset="0"/>
            </a:endParaRPr>
          </a:p>
          <a:p>
            <a:pPr marL="0" marR="0" indent="0" algn="l" rtl="0" eaLnBrk="1" fontAlgn="auto" latinLnBrk="0" hangingPunct="1"/>
            <a:r>
              <a:rPr lang="en-US" sz="1600">
                <a:solidFill>
                  <a:srgbClr val="008272"/>
                </a:solidFill>
                <a:latin typeface="+mj-lt"/>
              </a:rPr>
              <a:t>Unite and inspire your organization</a:t>
            </a:r>
          </a:p>
          <a:p>
            <a:pPr marL="0" marR="0" indent="0" algn="l" rtl="0" eaLnBrk="1" fontAlgn="auto" latinLnBrk="0" hangingPunct="1">
              <a:spcBef>
                <a:spcPts val="300"/>
              </a:spcBef>
            </a:pPr>
            <a:r>
              <a:rPr lang="en-US" sz="1600" b="0" i="0" u="none" strike="noStrike" kern="1200">
                <a:solidFill>
                  <a:srgbClr val="000000"/>
                </a:solidFill>
                <a:effectLst/>
                <a:latin typeface="Segoe UI" panose="020B0502040204020203" pitchFamily="34" charset="0"/>
              </a:rPr>
              <a:t>Align the entire organization around your vision, mission, and strategic priorities</a:t>
            </a:r>
            <a:endParaRPr lang="en-US" sz="1600" b="0" i="0" u="none" strike="noStrike">
              <a:effectLst/>
              <a:latin typeface="Arial" panose="020B0604020202020204" pitchFamily="34" charset="0"/>
            </a:endParaRPr>
          </a:p>
          <a:p>
            <a:pPr>
              <a:spcBef>
                <a:spcPts val="0"/>
              </a:spcBef>
              <a:tabLst>
                <a:tab pos="342900" algn="l"/>
              </a:tabLst>
            </a:pPr>
            <a:endParaRPr lang="en-US" sz="1600">
              <a:effectLst/>
              <a:ea typeface="Times New Roman" panose="02020603050405020304" pitchFamily="18" charset="0"/>
            </a:endParaRPr>
          </a:p>
          <a:p>
            <a:pPr>
              <a:lnSpc>
                <a:spcPct val="150000"/>
              </a:lnSpc>
              <a:spcBef>
                <a:spcPts val="0"/>
              </a:spcBef>
              <a:tabLst>
                <a:tab pos="342900" algn="l"/>
              </a:tabLst>
            </a:pPr>
            <a:endParaRPr lang="en-US" sz="1600">
              <a:effectLst/>
              <a:ea typeface="Calibri" panose="020F0502020204030204" pitchFamily="34" charset="0"/>
            </a:endParaRPr>
          </a:p>
        </p:txBody>
      </p:sp>
      <p:pic>
        <p:nvPicPr>
          <p:cNvPr id="14" name="Graphic 1">
            <a:extLst>
              <a:ext uri="{FF2B5EF4-FFF2-40B4-BE49-F238E27FC236}">
                <a16:creationId xmlns:a16="http://schemas.microsoft.com/office/drawing/2014/main" id="{2FC1FC07-2BBC-4F9D-A226-89D241181E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6702" y="3079128"/>
            <a:ext cx="3329608" cy="3462805"/>
          </a:xfrm>
          <a:prstGeom prst="rect">
            <a:avLst/>
          </a:prstGeom>
        </p:spPr>
      </p:pic>
      <p:sp>
        <p:nvSpPr>
          <p:cNvPr id="15" name="Freeform: Shape 14">
            <a:extLst>
              <a:ext uri="{FF2B5EF4-FFF2-40B4-BE49-F238E27FC236}">
                <a16:creationId xmlns:a16="http://schemas.microsoft.com/office/drawing/2014/main" id="{E1AD6BE1-6101-4DEF-95F0-613A5BCA16D9}"/>
              </a:ext>
              <a:ext uri="{C183D7F6-B498-43B3-948B-1728B52AA6E4}">
                <adec:decorative xmlns:adec="http://schemas.microsoft.com/office/drawing/2017/decorative" val="1"/>
              </a:ext>
            </a:extLst>
          </p:cNvPr>
          <p:cNvSpPr/>
          <p:nvPr/>
        </p:nvSpPr>
        <p:spPr>
          <a:xfrm flipH="1">
            <a:off x="10993938" y="824032"/>
            <a:ext cx="967132" cy="967136"/>
          </a:xfrm>
          <a:custGeom>
            <a:avLst/>
            <a:gdLst>
              <a:gd name="connsiteX0" fmla="*/ 1249184 w 2498368"/>
              <a:gd name="connsiteY0" fmla="*/ 293901 h 2498379"/>
              <a:gd name="connsiteX1" fmla="*/ 2204468 w 2498368"/>
              <a:gd name="connsiteY1" fmla="*/ 1249190 h 2498379"/>
              <a:gd name="connsiteX2" fmla="*/ 1249184 w 2498368"/>
              <a:gd name="connsiteY2" fmla="*/ 2204478 h 2498379"/>
              <a:gd name="connsiteX3" fmla="*/ 293900 w 2498368"/>
              <a:gd name="connsiteY3" fmla="*/ 1249190 h 2498379"/>
              <a:gd name="connsiteX4" fmla="*/ 1249184 w 2498368"/>
              <a:gd name="connsiteY4" fmla="*/ 293901 h 2498379"/>
              <a:gd name="connsiteX5" fmla="*/ 1249184 w 2498368"/>
              <a:gd name="connsiteY5" fmla="*/ 0 h 2498379"/>
              <a:gd name="connsiteX6" fmla="*/ 0 w 2498368"/>
              <a:gd name="connsiteY6" fmla="*/ 1249190 h 2498379"/>
              <a:gd name="connsiteX7" fmla="*/ 1249184 w 2498368"/>
              <a:gd name="connsiteY7" fmla="*/ 2498379 h 2498379"/>
              <a:gd name="connsiteX8" fmla="*/ 2498369 w 2498368"/>
              <a:gd name="connsiteY8" fmla="*/ 1249190 h 2498379"/>
              <a:gd name="connsiteX9" fmla="*/ 1249184 w 2498368"/>
              <a:gd name="connsiteY9" fmla="*/ 0 h 2498379"/>
              <a:gd name="connsiteX10" fmla="*/ 1249184 w 2498368"/>
              <a:gd name="connsiteY10" fmla="*/ 0 h 249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8368" h="2498379">
                <a:moveTo>
                  <a:pt x="1249184" y="293901"/>
                </a:moveTo>
                <a:cubicBezTo>
                  <a:pt x="1776027" y="293901"/>
                  <a:pt x="2204468" y="722344"/>
                  <a:pt x="2204468" y="1249190"/>
                </a:cubicBezTo>
                <a:cubicBezTo>
                  <a:pt x="2204468" y="1776035"/>
                  <a:pt x="1776027" y="2204478"/>
                  <a:pt x="1249184" y="2204478"/>
                </a:cubicBezTo>
                <a:cubicBezTo>
                  <a:pt x="722341" y="2204478"/>
                  <a:pt x="293900" y="1776035"/>
                  <a:pt x="293900" y="1249190"/>
                </a:cubicBezTo>
                <a:cubicBezTo>
                  <a:pt x="293900" y="722344"/>
                  <a:pt x="722341" y="293901"/>
                  <a:pt x="1249184" y="293901"/>
                </a:cubicBezTo>
                <a:moveTo>
                  <a:pt x="1249184" y="0"/>
                </a:moveTo>
                <a:cubicBezTo>
                  <a:pt x="559499" y="0"/>
                  <a:pt x="0" y="559066"/>
                  <a:pt x="0" y="1249190"/>
                </a:cubicBezTo>
                <a:cubicBezTo>
                  <a:pt x="0" y="1939314"/>
                  <a:pt x="559063" y="2498379"/>
                  <a:pt x="1249184" y="2498379"/>
                </a:cubicBezTo>
                <a:cubicBezTo>
                  <a:pt x="1939305" y="2498379"/>
                  <a:pt x="2498369" y="1939314"/>
                  <a:pt x="2498369" y="1249190"/>
                </a:cubicBezTo>
                <a:cubicBezTo>
                  <a:pt x="2498369" y="559066"/>
                  <a:pt x="1938870" y="0"/>
                  <a:pt x="1249184" y="0"/>
                </a:cubicBezTo>
                <a:lnTo>
                  <a:pt x="1249184" y="0"/>
                </a:lnTo>
                <a:close/>
              </a:path>
            </a:pathLst>
          </a:custGeom>
          <a:solidFill>
            <a:srgbClr val="008575"/>
          </a:solidFill>
          <a:ln w="43529"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16" name="Picture 15">
            <a:extLst>
              <a:ext uri="{FF2B5EF4-FFF2-40B4-BE49-F238E27FC236}">
                <a16:creationId xmlns:a16="http://schemas.microsoft.com/office/drawing/2014/main" id="{63A8AF38-40D9-453D-9429-A2DCC1392EE2}"/>
              </a:ext>
            </a:extLst>
          </p:cNvPr>
          <p:cNvPicPr>
            <a:picLocks noChangeAspect="1"/>
          </p:cNvPicPr>
          <p:nvPr/>
        </p:nvPicPr>
        <p:blipFill>
          <a:blip r:embed="rId5"/>
          <a:stretch>
            <a:fillRect/>
          </a:stretch>
        </p:blipFill>
        <p:spPr>
          <a:xfrm>
            <a:off x="6695429" y="1132055"/>
            <a:ext cx="4990123" cy="4298062"/>
          </a:xfrm>
          <a:prstGeom prst="rect">
            <a:avLst/>
          </a:prstGeom>
        </p:spPr>
      </p:pic>
      <p:pic>
        <p:nvPicPr>
          <p:cNvPr id="18" name="Picture 17">
            <a:extLst>
              <a:ext uri="{FF2B5EF4-FFF2-40B4-BE49-F238E27FC236}">
                <a16:creationId xmlns:a16="http://schemas.microsoft.com/office/drawing/2014/main" id="{4813159D-2AEC-4F3F-99EB-AED7CFE6CE68}"/>
              </a:ext>
            </a:extLst>
          </p:cNvPr>
          <p:cNvPicPr>
            <a:picLocks noChangeAspect="1"/>
          </p:cNvPicPr>
          <p:nvPr/>
        </p:nvPicPr>
        <p:blipFill>
          <a:blip r:embed="rId6"/>
          <a:stretch>
            <a:fillRect/>
          </a:stretch>
        </p:blipFill>
        <p:spPr>
          <a:xfrm>
            <a:off x="6387317" y="3861222"/>
            <a:ext cx="1013027" cy="2035499"/>
          </a:xfrm>
          <a:prstGeom prst="rect">
            <a:avLst/>
          </a:prstGeom>
        </p:spPr>
      </p:pic>
      <p:pic>
        <p:nvPicPr>
          <p:cNvPr id="2" name="Picture 2" descr="Graphical user interface, website&#10;&#10;Description automatically generated">
            <a:extLst>
              <a:ext uri="{FF2B5EF4-FFF2-40B4-BE49-F238E27FC236}">
                <a16:creationId xmlns:a16="http://schemas.microsoft.com/office/drawing/2014/main" id="{AEA4FF02-6B84-4D06-A91F-EBA3AD5D4169}"/>
              </a:ext>
            </a:extLst>
          </p:cNvPr>
          <p:cNvPicPr>
            <a:picLocks noChangeAspect="1"/>
          </p:cNvPicPr>
          <p:nvPr/>
        </p:nvPicPr>
        <p:blipFill>
          <a:blip r:embed="rId7"/>
          <a:stretch>
            <a:fillRect/>
          </a:stretch>
        </p:blipFill>
        <p:spPr>
          <a:xfrm>
            <a:off x="9031356" y="3562629"/>
            <a:ext cx="3334026" cy="2333482"/>
          </a:xfrm>
          <a:prstGeom prst="rect">
            <a:avLst/>
          </a:prstGeom>
        </p:spPr>
      </p:pic>
    </p:spTree>
    <p:extLst>
      <p:ext uri="{BB962C8B-B14F-4D97-AF65-F5344CB8AC3E}">
        <p14:creationId xmlns:p14="http://schemas.microsoft.com/office/powerpoint/2010/main" val="29070101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588963"/>
            <a:ext cx="4158362" cy="2535236"/>
          </a:xfrm>
        </p:spPr>
        <p:txBody>
          <a:bodyPr wrap="square" anchor="b">
            <a:normAutofit/>
          </a:bodyPr>
          <a:lstStyle/>
          <a:p>
            <a:r>
              <a:rPr lang="en-US"/>
              <a:t>Viva Connections</a:t>
            </a:r>
          </a:p>
        </p:txBody>
      </p:sp>
      <p:sp>
        <p:nvSpPr>
          <p:cNvPr id="9" name="Text Placeholder 2">
            <a:extLst>
              <a:ext uri="{FF2B5EF4-FFF2-40B4-BE49-F238E27FC236}">
                <a16:creationId xmlns:a16="http://schemas.microsoft.com/office/drawing/2014/main" id="{83CE57A8-5190-4BA7-BC06-260202F41A1B}"/>
              </a:ext>
            </a:extLst>
          </p:cNvPr>
          <p:cNvSpPr>
            <a:spLocks noGrp="1"/>
          </p:cNvSpPr>
          <p:nvPr>
            <p:ph type="body" sz="quarter" idx="10"/>
          </p:nvPr>
        </p:nvSpPr>
        <p:spPr>
          <a:xfrm>
            <a:off x="584200" y="3535540"/>
            <a:ext cx="4162425" cy="338554"/>
          </a:xfrm>
        </p:spPr>
        <p:txBody>
          <a:bodyPr/>
          <a:lstStyle/>
          <a:p>
            <a:r>
              <a:rPr lang="nb-NO" dirty="0"/>
              <a:t>Demo</a:t>
            </a:r>
            <a:endParaRPr lang="en-US" dirty="0"/>
          </a:p>
        </p:txBody>
      </p:sp>
      <p:pic>
        <p:nvPicPr>
          <p:cNvPr id="5" name="Video 4">
            <a:extLst>
              <a:ext uri="{FF2B5EF4-FFF2-40B4-BE49-F238E27FC236}">
                <a16:creationId xmlns:a16="http://schemas.microsoft.com/office/drawing/2014/main" id="{CF676632-D09F-4D2A-835D-8A55543D75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0873" r="22716" b="-1"/>
          <a:stretch/>
        </p:blipFill>
        <p:spPr>
          <a:xfrm>
            <a:off x="5334000" y="10"/>
            <a:ext cx="6858000" cy="6857990"/>
          </a:xfrm>
          <a:prstGeom prst="rect">
            <a:avLst/>
          </a:prstGeom>
          <a:noFill/>
        </p:spPr>
      </p:pic>
    </p:spTree>
    <p:extLst>
      <p:ext uri="{BB962C8B-B14F-4D97-AF65-F5344CB8AC3E}">
        <p14:creationId xmlns:p14="http://schemas.microsoft.com/office/powerpoint/2010/main" val="4179157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64775"/>
        </a:solidFill>
        <a:effectLst/>
      </p:bgPr>
    </p:bg>
    <p:spTree>
      <p:nvGrpSpPr>
        <p:cNvPr id="1" name=""/>
        <p:cNvGrpSpPr/>
        <p:nvPr/>
      </p:nvGrpSpPr>
      <p:grpSpPr>
        <a:xfrm>
          <a:off x="0" y="0"/>
          <a:ext cx="0" cy="0"/>
          <a:chOff x="0" y="0"/>
          <a:chExt cx="0" cy="0"/>
        </a:xfrm>
      </p:grpSpPr>
      <p:pic>
        <p:nvPicPr>
          <p:cNvPr id="2" name="Scroll Frame" descr="Graphical user interface&#10;&#10;Description automatically generated">
            <a:extLst>
              <a:ext uri="{FF2B5EF4-FFF2-40B4-BE49-F238E27FC236}">
                <a16:creationId xmlns:a16="http://schemas.microsoft.com/office/drawing/2014/main" id="{32648DF0-35BC-4D33-8CE0-5F2192FBCC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04812"/>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3" name="Phone Feed" descr="Graphical user interface, application&#10;&#10;Description automatically generated">
            <a:extLst>
              <a:ext uri="{FF2B5EF4-FFF2-40B4-BE49-F238E27FC236}">
                <a16:creationId xmlns:a16="http://schemas.microsoft.com/office/drawing/2014/main" id="{F50677B4-26ED-4AFD-83FF-645BD01EB5F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574723" y="34278"/>
            <a:ext cx="3404694" cy="20707812"/>
          </a:xfrm>
          <a:prstGeom prst="rect">
            <a:avLst/>
          </a:prstGeom>
        </p:spPr>
      </p:pic>
      <p:pic>
        <p:nvPicPr>
          <p:cNvPr id="35" name="Phone Header" descr="Graphical user interface, application&#10;&#10;Description automatically generated">
            <a:extLst>
              <a:ext uri="{FF2B5EF4-FFF2-40B4-BE49-F238E27FC236}">
                <a16:creationId xmlns:a16="http://schemas.microsoft.com/office/drawing/2014/main" id="{621A171D-36BE-4E22-9C22-6D6A6E887C7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574722" y="34278"/>
            <a:ext cx="3404694" cy="1187104"/>
          </a:xfrm>
          <a:prstGeom prst="rect">
            <a:avLst/>
          </a:prstGeom>
        </p:spPr>
      </p:pic>
      <p:pic>
        <p:nvPicPr>
          <p:cNvPr id="37" name="Phone Header 2" descr="Graphical user interface, application&#10;&#10;Description automatically generated">
            <a:extLst>
              <a:ext uri="{FF2B5EF4-FFF2-40B4-BE49-F238E27FC236}">
                <a16:creationId xmlns:a16="http://schemas.microsoft.com/office/drawing/2014/main" id="{7F3A637F-0914-4D82-A0EF-2D8189CC458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574721" y="1221382"/>
            <a:ext cx="3404694" cy="431674"/>
          </a:xfrm>
          <a:prstGeom prst="rect">
            <a:avLst/>
          </a:prstGeom>
        </p:spPr>
      </p:pic>
      <p:pic>
        <p:nvPicPr>
          <p:cNvPr id="39" name="Phone Footer" descr="Graphical user interface, application, chat or text message&#10;&#10;Description automatically generated">
            <a:extLst>
              <a:ext uri="{FF2B5EF4-FFF2-40B4-BE49-F238E27FC236}">
                <a16:creationId xmlns:a16="http://schemas.microsoft.com/office/drawing/2014/main" id="{E714B5B0-7C64-4CA7-A556-ACD8A38D667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2601318" y="6534699"/>
            <a:ext cx="3404694" cy="548180"/>
          </a:xfrm>
          <a:prstGeom prst="rect">
            <a:avLst/>
          </a:prstGeom>
        </p:spPr>
      </p:pic>
      <p:pic>
        <p:nvPicPr>
          <p:cNvPr id="41" name="Phone Frame" descr="A black rectangular object&#10;&#10;Description automatically generated with low confidence">
            <a:extLst>
              <a:ext uri="{FF2B5EF4-FFF2-40B4-BE49-F238E27FC236}">
                <a16:creationId xmlns:a16="http://schemas.microsoft.com/office/drawing/2014/main" id="{8392A131-19A7-45BA-A7F2-942F539B7E6A}"/>
              </a:ext>
            </a:extLst>
          </p:cNvPr>
          <p:cNvPicPr>
            <a:picLocks noChangeAspect="1"/>
          </p:cNvPicPr>
          <p:nvPr/>
        </p:nvPicPr>
        <p:blipFill>
          <a:blip r:embed="rId10"/>
          <a:stretch>
            <a:fillRect/>
          </a:stretch>
        </p:blipFill>
        <p:spPr>
          <a:xfrm>
            <a:off x="11611422" y="-181492"/>
            <a:ext cx="5326742" cy="7721752"/>
          </a:xfrm>
          <a:prstGeom prst="rect">
            <a:avLst/>
          </a:prstGeom>
        </p:spPr>
      </p:pic>
    </p:spTree>
    <p:extLst>
      <p:ext uri="{BB962C8B-B14F-4D97-AF65-F5344CB8AC3E}">
        <p14:creationId xmlns:p14="http://schemas.microsoft.com/office/powerpoint/2010/main" val="9197706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04812"/>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55873" y="34278"/>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55872"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871"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682468" y="6534699"/>
            <a:ext cx="3404694" cy="548180"/>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0"/>
          <a:stretch>
            <a:fillRect/>
          </a:stretch>
        </p:blipFill>
        <p:spPr>
          <a:xfrm>
            <a:off x="7692572" y="-181492"/>
            <a:ext cx="5326742" cy="7721752"/>
          </a:xfrm>
          <a:prstGeom prst="rect">
            <a:avLst/>
          </a:prstGeom>
        </p:spPr>
      </p:pic>
    </p:spTree>
    <p:extLst>
      <p:ext uri="{BB962C8B-B14F-4D97-AF65-F5344CB8AC3E}">
        <p14:creationId xmlns:p14="http://schemas.microsoft.com/office/powerpoint/2010/main" val="27502543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04812"/>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Mask">
            <a:extLst>
              <a:ext uri="{FF2B5EF4-FFF2-40B4-BE49-F238E27FC236}">
                <a16:creationId xmlns:a16="http://schemas.microsoft.com/office/drawing/2014/main" id="{9216DDD7-5362-4CC7-9B7E-0660761D8D1D}"/>
              </a:ext>
            </a:extLst>
          </p:cNvPr>
          <p:cNvSpPr/>
          <p:nvPr/>
        </p:nvSpPr>
        <p:spPr>
          <a:xfrm>
            <a:off x="0" y="-4333"/>
            <a:ext cx="12192000" cy="6862333"/>
          </a:xfrm>
          <a:prstGeom prst="rect">
            <a:avLst/>
          </a:prstGeom>
          <a:solidFill>
            <a:srgbClr val="455C9C">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95930" y="34278"/>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5929"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95928"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22525" y="6534699"/>
            <a:ext cx="3404694" cy="548180"/>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0"/>
          <a:stretch>
            <a:fillRect/>
          </a:stretch>
        </p:blipFill>
        <p:spPr>
          <a:xfrm>
            <a:off x="3432629" y="-181492"/>
            <a:ext cx="5326742" cy="7721752"/>
          </a:xfrm>
          <a:prstGeom prst="rect">
            <a:avLst/>
          </a:prstGeom>
        </p:spPr>
      </p:pic>
      <p:sp>
        <p:nvSpPr>
          <p:cNvPr id="17" name="Oval 16">
            <a:extLst>
              <a:ext uri="{FF2B5EF4-FFF2-40B4-BE49-F238E27FC236}">
                <a16:creationId xmlns:a16="http://schemas.microsoft.com/office/drawing/2014/main" id="{8F270A01-C66F-4F22-8DE0-A3B46035AA94}"/>
              </a:ext>
            </a:extLst>
          </p:cNvPr>
          <p:cNvSpPr/>
          <p:nvPr/>
        </p:nvSpPr>
        <p:spPr>
          <a:xfrm>
            <a:off x="7179796" y="3841642"/>
            <a:ext cx="413886" cy="413886"/>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544749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500" tmFilter="0, 0; .2, .5; .8, .5; 1, 0"/>
                                        <p:tgtEl>
                                          <p:spTgt spid="17"/>
                                        </p:tgtEl>
                                      </p:cBhvr>
                                    </p:animEffect>
                                    <p:animScale>
                                      <p:cBhvr>
                                        <p:cTn id="11"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hidden="1">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965450"/>
            <a:ext cx="11622087" cy="20635133"/>
          </a:xfrm>
          <a:prstGeom prst="rect">
            <a:avLst/>
          </a:prstGeom>
        </p:spPr>
      </p:pic>
      <p:pic>
        <p:nvPicPr>
          <p:cNvPr id="16" name="Left Rail" descr="Graphical user interface, website&#10;&#10;Description automatically generated" hidden="1">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hidden="1">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2" name="Mask">
            <a:extLst>
              <a:ext uri="{FF2B5EF4-FFF2-40B4-BE49-F238E27FC236}">
                <a16:creationId xmlns:a16="http://schemas.microsoft.com/office/drawing/2014/main" id="{878BE596-E076-4AE8-866D-01805EF74C38}"/>
              </a:ext>
            </a:extLst>
          </p:cNvPr>
          <p:cNvSpPr/>
          <p:nvPr/>
        </p:nvSpPr>
        <p:spPr>
          <a:xfrm>
            <a:off x="0" y="-4333"/>
            <a:ext cx="12192000" cy="6862333"/>
          </a:xfrm>
          <a:prstGeom prst="rect">
            <a:avLst/>
          </a:prstGeom>
          <a:solidFill>
            <a:srgbClr val="455C9C">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95930" y="-1832622"/>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5929"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95928"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22525" y="6534699"/>
            <a:ext cx="3404694" cy="548180"/>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0"/>
          <a:stretch>
            <a:fillRect/>
          </a:stretch>
        </p:blipFill>
        <p:spPr>
          <a:xfrm>
            <a:off x="3432629" y="-181492"/>
            <a:ext cx="5326742" cy="7721752"/>
          </a:xfrm>
          <a:prstGeom prst="rect">
            <a:avLst/>
          </a:prstGeom>
        </p:spPr>
      </p:pic>
      <p:sp>
        <p:nvSpPr>
          <p:cNvPr id="13" name="Oval 12">
            <a:extLst>
              <a:ext uri="{FF2B5EF4-FFF2-40B4-BE49-F238E27FC236}">
                <a16:creationId xmlns:a16="http://schemas.microsoft.com/office/drawing/2014/main" id="{A287BE2F-78F5-4501-9DC4-9240ADE262D4}"/>
              </a:ext>
            </a:extLst>
          </p:cNvPr>
          <p:cNvSpPr/>
          <p:nvPr/>
        </p:nvSpPr>
        <p:spPr>
          <a:xfrm>
            <a:off x="7155202" y="1800622"/>
            <a:ext cx="413886" cy="413886"/>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54722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par>
                          <p:cTn id="14" fill="hold">
                            <p:stCondLst>
                              <p:cond delay="500"/>
                            </p:stCondLst>
                            <p:childTnLst>
                              <p:par>
                                <p:cTn id="15" presetID="1" presetClass="exit"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hidden="1">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965450"/>
            <a:ext cx="11622087" cy="20635133"/>
          </a:xfrm>
          <a:prstGeom prst="rect">
            <a:avLst/>
          </a:prstGeom>
        </p:spPr>
      </p:pic>
      <p:pic>
        <p:nvPicPr>
          <p:cNvPr id="16" name="Left Rail" descr="Graphical user interface, website&#10;&#10;Description automatically generated" hidden="1">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hidden="1">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hidden="1">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Mask">
            <a:extLst>
              <a:ext uri="{FF2B5EF4-FFF2-40B4-BE49-F238E27FC236}">
                <a16:creationId xmlns:a16="http://schemas.microsoft.com/office/drawing/2014/main" id="{3AAE01D4-9490-4ABD-AB7C-B86D5C80655C}"/>
              </a:ext>
            </a:extLst>
          </p:cNvPr>
          <p:cNvSpPr/>
          <p:nvPr/>
        </p:nvSpPr>
        <p:spPr>
          <a:xfrm>
            <a:off x="0" y="-4333"/>
            <a:ext cx="12192000" cy="6862333"/>
          </a:xfrm>
          <a:prstGeom prst="rect">
            <a:avLst/>
          </a:prstGeom>
          <a:solidFill>
            <a:srgbClr val="455C9C">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95930" y="-1832622"/>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5929"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95928"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22525" y="6534699"/>
            <a:ext cx="3404694" cy="548180"/>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0"/>
          <a:stretch>
            <a:fillRect/>
          </a:stretch>
        </p:blipFill>
        <p:spPr>
          <a:xfrm>
            <a:off x="3432629" y="-181492"/>
            <a:ext cx="5326742" cy="7721752"/>
          </a:xfrm>
          <a:prstGeom prst="rect">
            <a:avLst/>
          </a:prstGeom>
        </p:spPr>
      </p:pic>
      <p:sp>
        <p:nvSpPr>
          <p:cNvPr id="9" name="Oval 8">
            <a:extLst>
              <a:ext uri="{FF2B5EF4-FFF2-40B4-BE49-F238E27FC236}">
                <a16:creationId xmlns:a16="http://schemas.microsoft.com/office/drawing/2014/main" id="{205EB9B2-5EE3-48C3-BCBE-A893CE2A0FDA}"/>
              </a:ext>
            </a:extLst>
          </p:cNvPr>
          <p:cNvSpPr/>
          <p:nvPr/>
        </p:nvSpPr>
        <p:spPr>
          <a:xfrm>
            <a:off x="6158143" y="4396767"/>
            <a:ext cx="413886" cy="413886"/>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281893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500" tmFilter="0, 0; .2, .5; .8, .5; 1, 0"/>
                                        <p:tgtEl>
                                          <p:spTgt spid="9"/>
                                        </p:tgtEl>
                                      </p:cBhvr>
                                    </p:animEffect>
                                    <p:animScale>
                                      <p:cBhvr>
                                        <p:cTn id="11" dur="250" autoRev="1" fill="hold"/>
                                        <p:tgtEl>
                                          <p:spTgt spid="9"/>
                                        </p:tgtEl>
                                      </p:cBhvr>
                                      <p:by x="105000" y="105000"/>
                                    </p:animScale>
                                  </p:childTnLst>
                                </p:cTn>
                              </p:par>
                            </p:childTnLst>
                          </p:cTn>
                        </p:par>
                        <p:par>
                          <p:cTn id="12" fill="hold">
                            <p:stCondLst>
                              <p:cond delay="1250"/>
                            </p:stCondLst>
                            <p:childTnLst>
                              <p:par>
                                <p:cTn id="13" presetID="1" presetClass="exit" presetSubtype="0" fill="hold" grpId="2" nodeType="after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wearing a striped shirt&#10;&#10;Description automatically generated">
            <a:extLst>
              <a:ext uri="{FF2B5EF4-FFF2-40B4-BE49-F238E27FC236}">
                <a16:creationId xmlns:a16="http://schemas.microsoft.com/office/drawing/2014/main" id="{23E8241E-80F9-40A5-833D-C6DC1B6F81D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7" r="37"/>
          <a:stretch>
            <a:fillRect/>
          </a:stretch>
        </p:blipFill>
        <p:spPr/>
      </p:pic>
      <p:sp>
        <p:nvSpPr>
          <p:cNvPr id="3" name="Title 2">
            <a:extLst>
              <a:ext uri="{FF2B5EF4-FFF2-40B4-BE49-F238E27FC236}">
                <a16:creationId xmlns:a16="http://schemas.microsoft.com/office/drawing/2014/main" id="{08A730E7-2ED6-4ED5-9BAD-E4C7CBB19AF6}"/>
              </a:ext>
            </a:extLst>
          </p:cNvPr>
          <p:cNvSpPr>
            <a:spLocks noGrp="1"/>
          </p:cNvSpPr>
          <p:nvPr>
            <p:ph type="title"/>
          </p:nvPr>
        </p:nvSpPr>
        <p:spPr/>
        <p:txBody>
          <a:bodyPr/>
          <a:lstStyle/>
          <a:p>
            <a:r>
              <a:rPr lang="nb-NO" dirty="0">
                <a:solidFill>
                  <a:schemeClr val="bg1"/>
                </a:solidFill>
              </a:rPr>
              <a:t>Knut Relbe-Moe</a:t>
            </a:r>
            <a:endParaRPr lang="en-US" dirty="0">
              <a:solidFill>
                <a:schemeClr val="bg1"/>
              </a:solidFill>
            </a:endParaRPr>
          </a:p>
        </p:txBody>
      </p:sp>
      <p:sp>
        <p:nvSpPr>
          <p:cNvPr id="4" name="Text Placeholder 3">
            <a:extLst>
              <a:ext uri="{FF2B5EF4-FFF2-40B4-BE49-F238E27FC236}">
                <a16:creationId xmlns:a16="http://schemas.microsoft.com/office/drawing/2014/main" id="{36D7ABDE-BC80-45DC-AA82-84C2F5E8D874}"/>
              </a:ext>
            </a:extLst>
          </p:cNvPr>
          <p:cNvSpPr>
            <a:spLocks noGrp="1"/>
          </p:cNvSpPr>
          <p:nvPr>
            <p:ph type="body" sz="quarter" idx="12"/>
          </p:nvPr>
        </p:nvSpPr>
        <p:spPr>
          <a:xfrm>
            <a:off x="8621207" y="3548439"/>
            <a:ext cx="3485887" cy="307777"/>
          </a:xfrm>
        </p:spPr>
        <p:txBody>
          <a:bodyPr/>
          <a:lstStyle/>
          <a:p>
            <a:r>
              <a:rPr lang="nb-NO" sz="2000" dirty="0"/>
              <a:t>knutrelbemoe@outlook.com</a:t>
            </a:r>
            <a:endParaRPr lang="en-US" sz="2000" dirty="0"/>
          </a:p>
        </p:txBody>
      </p:sp>
      <p:sp>
        <p:nvSpPr>
          <p:cNvPr id="5" name="Text Placeholder 4">
            <a:extLst>
              <a:ext uri="{FF2B5EF4-FFF2-40B4-BE49-F238E27FC236}">
                <a16:creationId xmlns:a16="http://schemas.microsoft.com/office/drawing/2014/main" id="{D2CD40DB-749B-4F65-9699-68C3CD14F529}"/>
              </a:ext>
            </a:extLst>
          </p:cNvPr>
          <p:cNvSpPr>
            <a:spLocks noGrp="1"/>
          </p:cNvSpPr>
          <p:nvPr>
            <p:ph type="body" sz="quarter" idx="13"/>
          </p:nvPr>
        </p:nvSpPr>
        <p:spPr>
          <a:xfrm>
            <a:off x="8621208" y="4102562"/>
            <a:ext cx="3485886" cy="498598"/>
          </a:xfrm>
        </p:spPr>
        <p:txBody>
          <a:bodyPr/>
          <a:lstStyle/>
          <a:p>
            <a:r>
              <a:rPr lang="en-US" sz="1800" dirty="0">
                <a:hlinkClick r:id="rId3"/>
              </a:rPr>
              <a:t>https://www.linkedin.com/in/knutrelbemoe/</a:t>
            </a:r>
            <a:endParaRPr lang="en-US" sz="1800" dirty="0"/>
          </a:p>
        </p:txBody>
      </p:sp>
      <p:sp>
        <p:nvSpPr>
          <p:cNvPr id="6" name="Text Placeholder 5">
            <a:extLst>
              <a:ext uri="{FF2B5EF4-FFF2-40B4-BE49-F238E27FC236}">
                <a16:creationId xmlns:a16="http://schemas.microsoft.com/office/drawing/2014/main" id="{35E4E3CD-C7BE-485B-83DD-36753DA52AA6}"/>
              </a:ext>
            </a:extLst>
          </p:cNvPr>
          <p:cNvSpPr>
            <a:spLocks noGrp="1"/>
          </p:cNvSpPr>
          <p:nvPr>
            <p:ph type="body" sz="quarter" idx="14"/>
          </p:nvPr>
        </p:nvSpPr>
        <p:spPr/>
        <p:txBody>
          <a:bodyPr/>
          <a:lstStyle/>
          <a:p>
            <a:r>
              <a:rPr lang="nb-NO" dirty="0"/>
              <a:t>@knutrelbemoe</a:t>
            </a:r>
            <a:endParaRPr lang="en-US" dirty="0"/>
          </a:p>
        </p:txBody>
      </p:sp>
      <p:sp>
        <p:nvSpPr>
          <p:cNvPr id="7" name="Text Placeholder 6">
            <a:extLst>
              <a:ext uri="{FF2B5EF4-FFF2-40B4-BE49-F238E27FC236}">
                <a16:creationId xmlns:a16="http://schemas.microsoft.com/office/drawing/2014/main" id="{647C95DD-C1BC-480D-BE63-174CA24A767E}"/>
              </a:ext>
            </a:extLst>
          </p:cNvPr>
          <p:cNvSpPr>
            <a:spLocks noGrp="1"/>
          </p:cNvSpPr>
          <p:nvPr>
            <p:ph type="body" sz="quarter" idx="16"/>
          </p:nvPr>
        </p:nvSpPr>
        <p:spPr>
          <a:xfrm>
            <a:off x="448319" y="1595287"/>
            <a:ext cx="7338496" cy="430887"/>
          </a:xfrm>
        </p:spPr>
        <p:txBody>
          <a:bodyPr/>
          <a:lstStyle/>
          <a:p>
            <a:r>
              <a:rPr lang="nb-NO" dirty="0"/>
              <a:t>Sky is </a:t>
            </a:r>
            <a:r>
              <a:rPr lang="nb-NO" dirty="0" err="1"/>
              <a:t>the</a:t>
            </a:r>
            <a:r>
              <a:rPr lang="nb-NO" dirty="0"/>
              <a:t> limit</a:t>
            </a:r>
            <a:endParaRPr lang="en-US" dirty="0"/>
          </a:p>
        </p:txBody>
      </p:sp>
      <p:sp>
        <p:nvSpPr>
          <p:cNvPr id="9" name="Content Placeholder 8">
            <a:extLst>
              <a:ext uri="{FF2B5EF4-FFF2-40B4-BE49-F238E27FC236}">
                <a16:creationId xmlns:a16="http://schemas.microsoft.com/office/drawing/2014/main" id="{6BC4FCA0-88C9-4AE3-BFDD-7A83238E655E}"/>
              </a:ext>
            </a:extLst>
          </p:cNvPr>
          <p:cNvSpPr>
            <a:spLocks noGrp="1"/>
          </p:cNvSpPr>
          <p:nvPr>
            <p:ph sz="half" idx="1"/>
          </p:nvPr>
        </p:nvSpPr>
        <p:spPr/>
        <p:txBody>
          <a:bodyPr>
            <a:normAutofit/>
          </a:bodyPr>
          <a:lstStyle/>
          <a:p>
            <a:r>
              <a:rPr lang="en-US" sz="2400" dirty="0"/>
              <a:t>√ Founder of DocsNode</a:t>
            </a:r>
          </a:p>
          <a:p>
            <a:r>
              <a:rPr lang="en-US" sz="2400" dirty="0"/>
              <a:t>√ Works as consultant for </a:t>
            </a:r>
            <a:r>
              <a:rPr lang="en-US" sz="2400" dirty="0" err="1"/>
              <a:t>Dapt</a:t>
            </a:r>
            <a:endParaRPr lang="en-US" sz="2400" dirty="0"/>
          </a:p>
          <a:p>
            <a:r>
              <a:rPr lang="en-US" sz="2400" dirty="0"/>
              <a:t>√ Teams &amp; SharePoint Specialist</a:t>
            </a:r>
          </a:p>
          <a:p>
            <a:r>
              <a:rPr lang="en-US" sz="2400" dirty="0"/>
              <a:t>√ </a:t>
            </a:r>
            <a:r>
              <a:rPr lang="en-GB" sz="2400" dirty="0"/>
              <a:t>Worked with delivering Intranets for many years</a:t>
            </a:r>
          </a:p>
          <a:p>
            <a:r>
              <a:rPr lang="en-US" sz="2400" dirty="0"/>
              <a:t>√ </a:t>
            </a:r>
            <a:r>
              <a:rPr lang="en-GB" sz="2400" dirty="0"/>
              <a:t>Expert in helping businesses grow their business </a:t>
            </a:r>
          </a:p>
          <a:p>
            <a:r>
              <a:rPr lang="en-US" sz="2400" dirty="0"/>
              <a:t>√ </a:t>
            </a:r>
            <a:r>
              <a:rPr lang="en-GB" sz="2400" dirty="0"/>
              <a:t>New role and new opportunity to be announced soon, stay tuned.</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1758311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hidden="1">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965450"/>
            <a:ext cx="11622087" cy="20635133"/>
          </a:xfrm>
          <a:prstGeom prst="rect">
            <a:avLst/>
          </a:prstGeom>
        </p:spPr>
      </p:pic>
      <p:pic>
        <p:nvPicPr>
          <p:cNvPr id="16" name="Left Rail" descr="Graphical user interface, website&#10;&#10;Description automatically generated" hidden="1">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hidden="1">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hidden="1">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Mask">
            <a:extLst>
              <a:ext uri="{FF2B5EF4-FFF2-40B4-BE49-F238E27FC236}">
                <a16:creationId xmlns:a16="http://schemas.microsoft.com/office/drawing/2014/main" id="{2D16BEF6-BABC-4A23-98FC-DD518AFBE691}"/>
              </a:ext>
            </a:extLst>
          </p:cNvPr>
          <p:cNvSpPr/>
          <p:nvPr/>
        </p:nvSpPr>
        <p:spPr>
          <a:xfrm>
            <a:off x="-1" y="-4333"/>
            <a:ext cx="12192000" cy="6862333"/>
          </a:xfrm>
          <a:prstGeom prst="rect">
            <a:avLst/>
          </a:prstGeom>
          <a:solidFill>
            <a:srgbClr val="455C9C">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95929" y="-1832622"/>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5928"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95927"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51399" y="6534699"/>
            <a:ext cx="3404694" cy="548180"/>
          </a:xfrm>
          <a:prstGeom prst="rect">
            <a:avLst/>
          </a:prstGeom>
        </p:spPr>
      </p:pic>
      <p:pic>
        <p:nvPicPr>
          <p:cNvPr id="22" name="Picture 21">
            <a:extLst>
              <a:ext uri="{FF2B5EF4-FFF2-40B4-BE49-F238E27FC236}">
                <a16:creationId xmlns:a16="http://schemas.microsoft.com/office/drawing/2014/main" id="{D3EF605F-ED3C-427C-B8D6-B81198C40DA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95925" y="823573"/>
            <a:ext cx="3401568" cy="23001289"/>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EA01379F-260B-4C8D-A1B2-9D2D40CD351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95215" y="17240"/>
            <a:ext cx="3401568" cy="825710"/>
          </a:xfrm>
          <a:prstGeom prst="rect">
            <a:avLst/>
          </a:prstGeom>
        </p:spPr>
      </p:pic>
      <p:pic>
        <p:nvPicPr>
          <p:cNvPr id="13" name="Picture 12" descr="Shape, rectangle&#10;&#10;Description automatically generated">
            <a:extLst>
              <a:ext uri="{FF2B5EF4-FFF2-40B4-BE49-F238E27FC236}">
                <a16:creationId xmlns:a16="http://schemas.microsoft.com/office/drawing/2014/main" id="{616F3A3F-7389-4D2E-B573-1964953BD436}"/>
              </a:ext>
            </a:extLst>
          </p:cNvPr>
          <p:cNvPicPr>
            <a:picLocks noChangeAspect="1"/>
          </p:cNvPicPr>
          <p:nvPr/>
        </p:nvPicPr>
        <p:blipFill>
          <a:blip r:embed="rId12"/>
          <a:stretch>
            <a:fillRect/>
          </a:stretch>
        </p:blipFill>
        <p:spPr>
          <a:xfrm>
            <a:off x="4381226" y="6245023"/>
            <a:ext cx="3439623" cy="1007383"/>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3"/>
          <a:stretch>
            <a:fillRect/>
          </a:stretch>
        </p:blipFill>
        <p:spPr>
          <a:xfrm>
            <a:off x="3432628" y="-181492"/>
            <a:ext cx="5326742" cy="7721752"/>
          </a:xfrm>
          <a:prstGeom prst="rect">
            <a:avLst/>
          </a:prstGeom>
        </p:spPr>
      </p:pic>
    </p:spTree>
    <p:extLst>
      <p:ext uri="{BB962C8B-B14F-4D97-AF65-F5344CB8AC3E}">
        <p14:creationId xmlns:p14="http://schemas.microsoft.com/office/powerpoint/2010/main" val="397754456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hidden="1">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965450"/>
            <a:ext cx="11622087" cy="20635133"/>
          </a:xfrm>
          <a:prstGeom prst="rect">
            <a:avLst/>
          </a:prstGeom>
        </p:spPr>
      </p:pic>
      <p:pic>
        <p:nvPicPr>
          <p:cNvPr id="16" name="Left Rail" descr="Graphical user interface, website&#10;&#10;Description automatically generated" hidden="1">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hidden="1">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hidden="1">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Mask">
            <a:extLst>
              <a:ext uri="{FF2B5EF4-FFF2-40B4-BE49-F238E27FC236}">
                <a16:creationId xmlns:a16="http://schemas.microsoft.com/office/drawing/2014/main" id="{0652ABA5-96D3-4717-A750-232FE588A17D}"/>
              </a:ext>
            </a:extLst>
          </p:cNvPr>
          <p:cNvSpPr/>
          <p:nvPr/>
        </p:nvSpPr>
        <p:spPr>
          <a:xfrm>
            <a:off x="0" y="-4333"/>
            <a:ext cx="12192000" cy="6862333"/>
          </a:xfrm>
          <a:prstGeom prst="rect">
            <a:avLst/>
          </a:prstGeom>
          <a:solidFill>
            <a:srgbClr val="455C9C">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95930" y="-1832622"/>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5929"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95928"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51400" y="6534699"/>
            <a:ext cx="3404694" cy="548180"/>
          </a:xfrm>
          <a:prstGeom prst="rect">
            <a:avLst/>
          </a:prstGeom>
        </p:spPr>
      </p:pic>
      <p:pic>
        <p:nvPicPr>
          <p:cNvPr id="22" name="Picture 21">
            <a:extLst>
              <a:ext uri="{FF2B5EF4-FFF2-40B4-BE49-F238E27FC236}">
                <a16:creationId xmlns:a16="http://schemas.microsoft.com/office/drawing/2014/main" id="{D3EF605F-ED3C-427C-B8D6-B81198C40DA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95926" y="-15918410"/>
            <a:ext cx="3401568" cy="23001289"/>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EA01379F-260B-4C8D-A1B2-9D2D40CD351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95216" y="17240"/>
            <a:ext cx="3401568" cy="825710"/>
          </a:xfrm>
          <a:prstGeom prst="rect">
            <a:avLst/>
          </a:prstGeom>
        </p:spPr>
      </p:pic>
      <p:pic>
        <p:nvPicPr>
          <p:cNvPr id="13" name="Picture 12" descr="Shape, rectangle&#10;&#10;Description automatically generated">
            <a:extLst>
              <a:ext uri="{FF2B5EF4-FFF2-40B4-BE49-F238E27FC236}">
                <a16:creationId xmlns:a16="http://schemas.microsoft.com/office/drawing/2014/main" id="{616F3A3F-7389-4D2E-B573-1964953BD436}"/>
              </a:ext>
            </a:extLst>
          </p:cNvPr>
          <p:cNvPicPr>
            <a:picLocks noChangeAspect="1"/>
          </p:cNvPicPr>
          <p:nvPr/>
        </p:nvPicPr>
        <p:blipFill>
          <a:blip r:embed="rId12"/>
          <a:stretch>
            <a:fillRect/>
          </a:stretch>
        </p:blipFill>
        <p:spPr>
          <a:xfrm>
            <a:off x="4381227" y="6245023"/>
            <a:ext cx="3439623" cy="1007383"/>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015DDD6E-8A33-4F71-B3B4-D1748FEB8868}"/>
              </a:ext>
            </a:extLst>
          </p:cNvPr>
          <p:cNvPicPr>
            <a:picLocks noChangeAspect="1"/>
          </p:cNvPicPr>
          <p:nvPr/>
        </p:nvPicPr>
        <p:blipFill>
          <a:blip r:embed="rId13"/>
          <a:stretch>
            <a:fillRect/>
          </a:stretch>
        </p:blipFill>
        <p:spPr>
          <a:xfrm>
            <a:off x="4432888" y="3507817"/>
            <a:ext cx="3402661" cy="3575062"/>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4"/>
          <a:stretch>
            <a:fillRect/>
          </a:stretch>
        </p:blipFill>
        <p:spPr>
          <a:xfrm>
            <a:off x="3432629" y="-181492"/>
            <a:ext cx="5326742" cy="7721752"/>
          </a:xfrm>
          <a:prstGeom prst="rect">
            <a:avLst/>
          </a:prstGeom>
        </p:spPr>
      </p:pic>
      <p:sp>
        <p:nvSpPr>
          <p:cNvPr id="20" name="Oval 19">
            <a:extLst>
              <a:ext uri="{FF2B5EF4-FFF2-40B4-BE49-F238E27FC236}">
                <a16:creationId xmlns:a16="http://schemas.microsoft.com/office/drawing/2014/main" id="{BC29A29E-211D-4608-B187-00A1154198DB}"/>
              </a:ext>
            </a:extLst>
          </p:cNvPr>
          <p:cNvSpPr/>
          <p:nvPr/>
        </p:nvSpPr>
        <p:spPr>
          <a:xfrm>
            <a:off x="4589225" y="6534699"/>
            <a:ext cx="413886" cy="413886"/>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36322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500" tmFilter="0, 0; .2, .5; .8, .5; 1, 0"/>
                                        <p:tgtEl>
                                          <p:spTgt spid="20"/>
                                        </p:tgtEl>
                                      </p:cBhvr>
                                    </p:animEffect>
                                    <p:animScale>
                                      <p:cBhvr>
                                        <p:cTn id="11" dur="250" autoRev="1" fill="hold"/>
                                        <p:tgtEl>
                                          <p:spTgt spid="20"/>
                                        </p:tgtEl>
                                      </p:cBhvr>
                                      <p:by x="105000" y="105000"/>
                                    </p:animScale>
                                  </p:childTnLst>
                                </p:cTn>
                              </p:par>
                            </p:childTnLst>
                          </p:cTn>
                        </p:par>
                        <p:par>
                          <p:cTn id="12" fill="hold">
                            <p:stCondLst>
                              <p:cond delay="1250"/>
                            </p:stCondLst>
                            <p:childTnLst>
                              <p:par>
                                <p:cTn id="13" presetID="1" presetClass="exit" presetSubtype="0" fill="hold" grpId="2" nodeType="after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par>
                          <p:cTn id="15" fill="hold">
                            <p:stCondLst>
                              <p:cond delay="125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hidden="1">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965450"/>
            <a:ext cx="11622087" cy="20635133"/>
          </a:xfrm>
          <a:prstGeom prst="rect">
            <a:avLst/>
          </a:prstGeom>
        </p:spPr>
      </p:pic>
      <p:pic>
        <p:nvPicPr>
          <p:cNvPr id="16" name="Left Rail" descr="Graphical user interface, website&#10;&#10;Description automatically generated" hidden="1">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hidden="1">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hidden="1">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Mask">
            <a:extLst>
              <a:ext uri="{FF2B5EF4-FFF2-40B4-BE49-F238E27FC236}">
                <a16:creationId xmlns:a16="http://schemas.microsoft.com/office/drawing/2014/main" id="{0652ABA5-96D3-4717-A750-232FE588A17D}"/>
              </a:ext>
            </a:extLst>
          </p:cNvPr>
          <p:cNvSpPr/>
          <p:nvPr/>
        </p:nvSpPr>
        <p:spPr>
          <a:xfrm>
            <a:off x="0" y="-4333"/>
            <a:ext cx="12192000" cy="6862333"/>
          </a:xfrm>
          <a:prstGeom prst="rect">
            <a:avLst/>
          </a:prstGeom>
          <a:solidFill>
            <a:srgbClr val="455C9C">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95930" y="-1832622"/>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5929"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95928"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51400" y="6534699"/>
            <a:ext cx="3404694" cy="548180"/>
          </a:xfrm>
          <a:prstGeom prst="rect">
            <a:avLst/>
          </a:prstGeom>
        </p:spPr>
      </p:pic>
      <p:pic>
        <p:nvPicPr>
          <p:cNvPr id="22" name="Picture 21">
            <a:extLst>
              <a:ext uri="{FF2B5EF4-FFF2-40B4-BE49-F238E27FC236}">
                <a16:creationId xmlns:a16="http://schemas.microsoft.com/office/drawing/2014/main" id="{D3EF605F-ED3C-427C-B8D6-B81198C40DA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95926" y="-15918410"/>
            <a:ext cx="3401568" cy="23001289"/>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EA01379F-260B-4C8D-A1B2-9D2D40CD351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95216" y="17240"/>
            <a:ext cx="3401568" cy="825710"/>
          </a:xfrm>
          <a:prstGeom prst="rect">
            <a:avLst/>
          </a:prstGeom>
        </p:spPr>
      </p:pic>
      <p:pic>
        <p:nvPicPr>
          <p:cNvPr id="13" name="Picture 12" descr="Shape, rectangle&#10;&#10;Description automatically generated">
            <a:extLst>
              <a:ext uri="{FF2B5EF4-FFF2-40B4-BE49-F238E27FC236}">
                <a16:creationId xmlns:a16="http://schemas.microsoft.com/office/drawing/2014/main" id="{616F3A3F-7389-4D2E-B573-1964953BD436}"/>
              </a:ext>
            </a:extLst>
          </p:cNvPr>
          <p:cNvPicPr>
            <a:picLocks noChangeAspect="1"/>
          </p:cNvPicPr>
          <p:nvPr/>
        </p:nvPicPr>
        <p:blipFill>
          <a:blip r:embed="rId12"/>
          <a:stretch>
            <a:fillRect/>
          </a:stretch>
        </p:blipFill>
        <p:spPr>
          <a:xfrm>
            <a:off x="4381227" y="6245023"/>
            <a:ext cx="3439623" cy="1007383"/>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015DDD6E-8A33-4F71-B3B4-D1748FEB8868}"/>
              </a:ext>
            </a:extLst>
          </p:cNvPr>
          <p:cNvPicPr>
            <a:picLocks noChangeAspect="1"/>
          </p:cNvPicPr>
          <p:nvPr/>
        </p:nvPicPr>
        <p:blipFill>
          <a:blip r:embed="rId13"/>
          <a:stretch>
            <a:fillRect/>
          </a:stretch>
        </p:blipFill>
        <p:spPr>
          <a:xfrm>
            <a:off x="4432888" y="3507817"/>
            <a:ext cx="3402661" cy="3575062"/>
          </a:xfrm>
          <a:prstGeom prst="rect">
            <a:avLst/>
          </a:prstGeom>
        </p:spPr>
      </p:pic>
      <p:sp>
        <p:nvSpPr>
          <p:cNvPr id="20" name="Oval 19">
            <a:extLst>
              <a:ext uri="{FF2B5EF4-FFF2-40B4-BE49-F238E27FC236}">
                <a16:creationId xmlns:a16="http://schemas.microsoft.com/office/drawing/2014/main" id="{BC29A29E-211D-4608-B187-00A1154198DB}"/>
              </a:ext>
            </a:extLst>
          </p:cNvPr>
          <p:cNvSpPr/>
          <p:nvPr/>
        </p:nvSpPr>
        <p:spPr>
          <a:xfrm>
            <a:off x="4451400" y="421850"/>
            <a:ext cx="413886" cy="413886"/>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4"/>
          <a:stretch>
            <a:fillRect/>
          </a:stretch>
        </p:blipFill>
        <p:spPr>
          <a:xfrm>
            <a:off x="3432629" y="-181492"/>
            <a:ext cx="5326742" cy="7721752"/>
          </a:xfrm>
          <a:prstGeom prst="rect">
            <a:avLst/>
          </a:prstGeom>
        </p:spPr>
      </p:pic>
    </p:spTree>
    <p:extLst>
      <p:ext uri="{BB962C8B-B14F-4D97-AF65-F5344CB8AC3E}">
        <p14:creationId xmlns:p14="http://schemas.microsoft.com/office/powerpoint/2010/main" val="276674035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childTnLst>
                          </p:cTn>
                        </p:par>
                        <p:par>
                          <p:cTn id="8" fill="hold">
                            <p:stCondLst>
                              <p:cond delay="250"/>
                            </p:stCondLst>
                            <p:childTnLst>
                              <p:par>
                                <p:cTn id="9" presetID="26" presetClass="emph" presetSubtype="0" fill="hold" grpId="1" nodeType="afterEffect">
                                  <p:stCondLst>
                                    <p:cond delay="0"/>
                                  </p:stCondLst>
                                  <p:childTnLst>
                                    <p:animEffect transition="out" filter="fade">
                                      <p:cBhvr>
                                        <p:cTn id="10" dur="500" tmFilter="0, 0; .2, .5; .8, .5; 1, 0"/>
                                        <p:tgtEl>
                                          <p:spTgt spid="20"/>
                                        </p:tgtEl>
                                      </p:cBhvr>
                                    </p:animEffect>
                                    <p:animScale>
                                      <p:cBhvr>
                                        <p:cTn id="11" dur="250" autoRev="1" fill="hold"/>
                                        <p:tgtEl>
                                          <p:spTgt spid="20"/>
                                        </p:tgtEl>
                                      </p:cBhvr>
                                      <p:by x="105000" y="105000"/>
                                    </p:animScale>
                                  </p:childTnLst>
                                </p:cTn>
                              </p:par>
                            </p:childTnLst>
                          </p:cTn>
                        </p:par>
                        <p:par>
                          <p:cTn id="12" fill="hold">
                            <p:stCondLst>
                              <p:cond delay="750"/>
                            </p:stCondLst>
                            <p:childTnLst>
                              <p:par>
                                <p:cTn id="13" presetID="1" presetClass="exit" presetSubtype="0" fill="hold" grpId="2" nodeType="afterEffect">
                                  <p:stCondLst>
                                    <p:cond delay="0"/>
                                  </p:stCondLst>
                                  <p:childTnLst>
                                    <p:set>
                                      <p:cBhvr>
                                        <p:cTn id="14" dur="1" fill="hold">
                                          <p:stCondLst>
                                            <p:cond delay="0"/>
                                          </p:stCondLst>
                                        </p:cTn>
                                        <p:tgtEl>
                                          <p:spTgt spid="20"/>
                                        </p:tgtEl>
                                        <p:attrNameLst>
                                          <p:attrName>style.visibility</p:attrName>
                                        </p:attrNameLst>
                                      </p:cBhvr>
                                      <p:to>
                                        <p:strVal val="hidden"/>
                                      </p:to>
                                    </p:set>
                                  </p:childTnLst>
                                </p:cTn>
                              </p:par>
                            </p:childTnLst>
                          </p:cTn>
                        </p:par>
                        <p:par>
                          <p:cTn id="15" fill="hold">
                            <p:stCondLst>
                              <p:cond delay="750"/>
                            </p:stCondLst>
                            <p:childTnLst>
                              <p:par>
                                <p:cTn id="16" presetID="10" presetClass="exit" presetSubtype="0" fill="hold" nodeType="afterEffect">
                                  <p:stCondLst>
                                    <p:cond delay="0"/>
                                  </p:stCondLst>
                                  <p:childTnLst>
                                    <p:animEffect transition="out" filter="fade">
                                      <p:cBhvr>
                                        <p:cTn id="17" dur="250"/>
                                        <p:tgtEl>
                                          <p:spTgt spid="3"/>
                                        </p:tgtEl>
                                      </p:cBhvr>
                                    </p:animEffect>
                                    <p:set>
                                      <p:cBhvr>
                                        <p:cTn id="18" dur="1" fill="hold">
                                          <p:stCondLst>
                                            <p:cond delay="24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50"/>
                                        <p:tgtEl>
                                          <p:spTgt spid="13"/>
                                        </p:tgtEl>
                                      </p:cBhvr>
                                    </p:animEffect>
                                    <p:set>
                                      <p:cBhvr>
                                        <p:cTn id="21" dur="1" fill="hold">
                                          <p:stCondLst>
                                            <p:cond delay="249"/>
                                          </p:stCondLst>
                                        </p:cTn>
                                        <p:tgtEl>
                                          <p:spTgt spid="13"/>
                                        </p:tgtEl>
                                        <p:attrNameLst>
                                          <p:attrName>style.visibility</p:attrName>
                                        </p:attrNameLst>
                                      </p:cBhvr>
                                      <p:to>
                                        <p:strVal val="hidden"/>
                                      </p:to>
                                    </p:set>
                                  </p:childTnLst>
                                </p:cTn>
                              </p:par>
                            </p:childTnLst>
                          </p:cTn>
                        </p:par>
                        <p:par>
                          <p:cTn id="22" fill="hold">
                            <p:stCondLst>
                              <p:cond delay="1000"/>
                            </p:stCondLst>
                            <p:childTnLst>
                              <p:par>
                                <p:cTn id="23" presetID="10" presetClass="exit" presetSubtype="0" fill="hold" nodeType="afterEffect">
                                  <p:stCondLst>
                                    <p:cond delay="0"/>
                                  </p:stCondLst>
                                  <p:childTnLst>
                                    <p:animEffect transition="out" filter="fade">
                                      <p:cBhvr>
                                        <p:cTn id="24" dur="250"/>
                                        <p:tgtEl>
                                          <p:spTgt spid="22"/>
                                        </p:tgtEl>
                                      </p:cBhvr>
                                    </p:animEffect>
                                    <p:set>
                                      <p:cBhvr>
                                        <p:cTn id="25" dur="1" fill="hold">
                                          <p:stCondLst>
                                            <p:cond delay="24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965450"/>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Mask">
            <a:extLst>
              <a:ext uri="{FF2B5EF4-FFF2-40B4-BE49-F238E27FC236}">
                <a16:creationId xmlns:a16="http://schemas.microsoft.com/office/drawing/2014/main" id="{0652ABA5-96D3-4717-A750-232FE588A17D}"/>
              </a:ext>
            </a:extLst>
          </p:cNvPr>
          <p:cNvSpPr/>
          <p:nvPr/>
        </p:nvSpPr>
        <p:spPr>
          <a:xfrm>
            <a:off x="0" y="-4333"/>
            <a:ext cx="12192000" cy="6862333"/>
          </a:xfrm>
          <a:prstGeom prst="rect">
            <a:avLst/>
          </a:prstGeom>
          <a:solidFill>
            <a:srgbClr val="455C9C">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95930" y="-1832622"/>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5929"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395928"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451400" y="6534699"/>
            <a:ext cx="3404694" cy="548180"/>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0"/>
          <a:stretch>
            <a:fillRect/>
          </a:stretch>
        </p:blipFill>
        <p:spPr>
          <a:xfrm>
            <a:off x="3432629" y="-181492"/>
            <a:ext cx="5326742" cy="7721752"/>
          </a:xfrm>
          <a:prstGeom prst="rect">
            <a:avLst/>
          </a:prstGeom>
        </p:spPr>
      </p:pic>
    </p:spTree>
    <p:extLst>
      <p:ext uri="{BB962C8B-B14F-4D97-AF65-F5344CB8AC3E}">
        <p14:creationId xmlns:p14="http://schemas.microsoft.com/office/powerpoint/2010/main" val="183939162"/>
      </p:ext>
    </p:extLst>
  </p:cSld>
  <p:clrMapOvr>
    <a:masterClrMapping/>
  </p:clrMapOvr>
  <p:transition advTm="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965450"/>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55873" y="-1832622"/>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55872"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871"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682468" y="6534699"/>
            <a:ext cx="3404694" cy="548180"/>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0"/>
          <a:stretch>
            <a:fillRect/>
          </a:stretch>
        </p:blipFill>
        <p:spPr>
          <a:xfrm>
            <a:off x="7692572" y="-181492"/>
            <a:ext cx="5326742" cy="7721752"/>
          </a:xfrm>
          <a:prstGeom prst="rect">
            <a:avLst/>
          </a:prstGeom>
        </p:spPr>
      </p:pic>
    </p:spTree>
    <p:extLst>
      <p:ext uri="{BB962C8B-B14F-4D97-AF65-F5344CB8AC3E}">
        <p14:creationId xmlns:p14="http://schemas.microsoft.com/office/powerpoint/2010/main" val="115724929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12694537"/>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55873" y="-7723283"/>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55872"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871"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711343" y="6534699"/>
            <a:ext cx="3404694" cy="548180"/>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0"/>
          <a:stretch>
            <a:fillRect/>
          </a:stretch>
        </p:blipFill>
        <p:spPr>
          <a:xfrm>
            <a:off x="7692572" y="-181492"/>
            <a:ext cx="5326742" cy="7721752"/>
          </a:xfrm>
          <a:prstGeom prst="rect">
            <a:avLst/>
          </a:prstGeom>
        </p:spPr>
      </p:pic>
    </p:spTree>
    <p:extLst>
      <p:ext uri="{BB962C8B-B14F-4D97-AF65-F5344CB8AC3E}">
        <p14:creationId xmlns:p14="http://schemas.microsoft.com/office/powerpoint/2010/main" val="32471777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12694537"/>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 name="Phone Feed" descr="Graphical user interface, application&#10;&#10;Description automatically generated">
            <a:extLst>
              <a:ext uri="{FF2B5EF4-FFF2-40B4-BE49-F238E27FC236}">
                <a16:creationId xmlns:a16="http://schemas.microsoft.com/office/drawing/2014/main" id="{33BB6A54-9D17-4AD5-8981-B284E8E0C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55873" y="-14173113"/>
            <a:ext cx="3404694" cy="20707812"/>
          </a:xfrm>
          <a:prstGeom prst="rect">
            <a:avLst/>
          </a:prstGeom>
        </p:spPr>
      </p:pic>
      <p:pic>
        <p:nvPicPr>
          <p:cNvPr id="5" name="Phone Header" descr="Graphical user interface, application&#10;&#10;Description automatically generated">
            <a:extLst>
              <a:ext uri="{FF2B5EF4-FFF2-40B4-BE49-F238E27FC236}">
                <a16:creationId xmlns:a16="http://schemas.microsoft.com/office/drawing/2014/main" id="{8E230CB5-3732-4FA2-9DF8-3445174668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55872" y="34278"/>
            <a:ext cx="3404694" cy="1187104"/>
          </a:xfrm>
          <a:prstGeom prst="rect">
            <a:avLst/>
          </a:prstGeom>
        </p:spPr>
      </p:pic>
      <p:pic>
        <p:nvPicPr>
          <p:cNvPr id="7" name="Phone Header 2" descr="Graphical user interface, application&#10;&#10;Description automatically generated">
            <a:extLst>
              <a:ext uri="{FF2B5EF4-FFF2-40B4-BE49-F238E27FC236}">
                <a16:creationId xmlns:a16="http://schemas.microsoft.com/office/drawing/2014/main" id="{5221D520-7561-4F0D-B6AC-A35C3D2A8CD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871" y="1221382"/>
            <a:ext cx="3404694" cy="431674"/>
          </a:xfrm>
          <a:prstGeom prst="rect">
            <a:avLst/>
          </a:prstGeom>
        </p:spPr>
      </p:pic>
      <p:pic>
        <p:nvPicPr>
          <p:cNvPr id="8" name="Phone Footer" descr="Graphical user interface, application, chat or text message&#10;&#10;Description automatically generated">
            <a:extLst>
              <a:ext uri="{FF2B5EF4-FFF2-40B4-BE49-F238E27FC236}">
                <a16:creationId xmlns:a16="http://schemas.microsoft.com/office/drawing/2014/main" id="{11BCE6AC-FF7C-42DF-8BF6-94D97BB2FCF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711343" y="6534699"/>
            <a:ext cx="3404694" cy="548180"/>
          </a:xfrm>
          <a:prstGeom prst="rect">
            <a:avLst/>
          </a:prstGeom>
        </p:spPr>
      </p:pic>
      <p:pic>
        <p:nvPicPr>
          <p:cNvPr id="28" name="Phone Frame" descr="A black rectangular object&#10;&#10;Description automatically generated with low confidence">
            <a:extLst>
              <a:ext uri="{FF2B5EF4-FFF2-40B4-BE49-F238E27FC236}">
                <a16:creationId xmlns:a16="http://schemas.microsoft.com/office/drawing/2014/main" id="{1DE986FA-3EC9-43A0-BD50-1CAEC4AD5BDE}"/>
              </a:ext>
            </a:extLst>
          </p:cNvPr>
          <p:cNvPicPr>
            <a:picLocks noChangeAspect="1"/>
          </p:cNvPicPr>
          <p:nvPr/>
        </p:nvPicPr>
        <p:blipFill>
          <a:blip r:embed="rId10"/>
          <a:stretch>
            <a:fillRect/>
          </a:stretch>
        </p:blipFill>
        <p:spPr>
          <a:xfrm>
            <a:off x="7692572" y="-181492"/>
            <a:ext cx="5326742" cy="7721752"/>
          </a:xfrm>
          <a:prstGeom prst="rect">
            <a:avLst/>
          </a:prstGeom>
        </p:spPr>
      </p:pic>
    </p:spTree>
    <p:extLst>
      <p:ext uri="{BB962C8B-B14F-4D97-AF65-F5344CB8AC3E}">
        <p14:creationId xmlns:p14="http://schemas.microsoft.com/office/powerpoint/2010/main" val="78748780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04812"/>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8" name="Phone Feed" descr="Graphical user interface, application&#10;&#10;Description automatically generated">
            <a:extLst>
              <a:ext uri="{FF2B5EF4-FFF2-40B4-BE49-F238E27FC236}">
                <a16:creationId xmlns:a16="http://schemas.microsoft.com/office/drawing/2014/main" id="{C54350B6-EE06-49C7-93F2-7BA8D91175F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55873" y="-4333"/>
            <a:ext cx="3404694" cy="20707812"/>
          </a:xfrm>
          <a:prstGeom prst="rect">
            <a:avLst/>
          </a:prstGeom>
        </p:spPr>
      </p:pic>
      <p:pic>
        <p:nvPicPr>
          <p:cNvPr id="20" name="Phone Header" descr="Graphical user interface, application&#10;&#10;Description automatically generated">
            <a:extLst>
              <a:ext uri="{FF2B5EF4-FFF2-40B4-BE49-F238E27FC236}">
                <a16:creationId xmlns:a16="http://schemas.microsoft.com/office/drawing/2014/main" id="{2AF2AC2F-F67D-422B-B831-C441FFCE2C3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55872" y="34278"/>
            <a:ext cx="3404694" cy="1187104"/>
          </a:xfrm>
          <a:prstGeom prst="rect">
            <a:avLst/>
          </a:prstGeom>
        </p:spPr>
      </p:pic>
      <p:pic>
        <p:nvPicPr>
          <p:cNvPr id="22" name="Phone Header 2" descr="Graphical user interface, application&#10;&#10;Description automatically generated">
            <a:extLst>
              <a:ext uri="{FF2B5EF4-FFF2-40B4-BE49-F238E27FC236}">
                <a16:creationId xmlns:a16="http://schemas.microsoft.com/office/drawing/2014/main" id="{92E244C0-AD30-4472-A393-E17DEB7A61F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871" y="1221382"/>
            <a:ext cx="3404694" cy="431674"/>
          </a:xfrm>
          <a:prstGeom prst="rect">
            <a:avLst/>
          </a:prstGeom>
        </p:spPr>
      </p:pic>
      <p:pic>
        <p:nvPicPr>
          <p:cNvPr id="24" name="Phone Footer" descr="Graphical user interface, application, chat or text message&#10;&#10;Description automatically generated">
            <a:extLst>
              <a:ext uri="{FF2B5EF4-FFF2-40B4-BE49-F238E27FC236}">
                <a16:creationId xmlns:a16="http://schemas.microsoft.com/office/drawing/2014/main" id="{825BA242-5406-4A8C-A03D-2CEE12EC504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711343" y="6534699"/>
            <a:ext cx="3404694" cy="548180"/>
          </a:xfrm>
          <a:prstGeom prst="rect">
            <a:avLst/>
          </a:prstGeom>
        </p:spPr>
      </p:pic>
      <p:pic>
        <p:nvPicPr>
          <p:cNvPr id="26" name="Phone Frame" descr="A black rectangular object&#10;&#10;Description automatically generated with low confidence">
            <a:extLst>
              <a:ext uri="{FF2B5EF4-FFF2-40B4-BE49-F238E27FC236}">
                <a16:creationId xmlns:a16="http://schemas.microsoft.com/office/drawing/2014/main" id="{079DDB4B-BC83-4C82-BCEE-A55BEDDF93B8}"/>
              </a:ext>
            </a:extLst>
          </p:cNvPr>
          <p:cNvPicPr>
            <a:picLocks noChangeAspect="1"/>
          </p:cNvPicPr>
          <p:nvPr/>
        </p:nvPicPr>
        <p:blipFill>
          <a:blip r:embed="rId10"/>
          <a:stretch>
            <a:fillRect/>
          </a:stretch>
        </p:blipFill>
        <p:spPr>
          <a:xfrm>
            <a:off x="7692572" y="-181492"/>
            <a:ext cx="5326742" cy="7721752"/>
          </a:xfrm>
          <a:prstGeom prst="rect">
            <a:avLst/>
          </a:prstGeom>
        </p:spPr>
      </p:pic>
    </p:spTree>
    <p:extLst>
      <p:ext uri="{BB962C8B-B14F-4D97-AF65-F5344CB8AC3E}">
        <p14:creationId xmlns:p14="http://schemas.microsoft.com/office/powerpoint/2010/main" val="223408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404812"/>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Dashboard popout" descr="Graphical user interface&#10;&#10;Description automatically generated">
            <a:extLst>
              <a:ext uri="{FF2B5EF4-FFF2-40B4-BE49-F238E27FC236}">
                <a16:creationId xmlns:a16="http://schemas.microsoft.com/office/drawing/2014/main" id="{E0D079B5-8608-4BF1-99A0-E02BF65820F4}"/>
              </a:ext>
            </a:extLst>
          </p:cNvPr>
          <p:cNvPicPr>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9280940" y="3039156"/>
            <a:ext cx="2914650" cy="18000789"/>
          </a:xfrm>
          <a:prstGeom prst="rect">
            <a:avLst/>
          </a:prstGeom>
        </p:spPr>
      </p:pic>
      <p:pic>
        <p:nvPicPr>
          <p:cNvPr id="8" name="Phone Feed" descr="Graphical user interface, application&#10;&#10;Description automatically generated">
            <a:extLst>
              <a:ext uri="{FF2B5EF4-FFF2-40B4-BE49-F238E27FC236}">
                <a16:creationId xmlns:a16="http://schemas.microsoft.com/office/drawing/2014/main" id="{98E7548D-8323-4166-9DAF-7E2EF4C4C28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52086" y="34128"/>
            <a:ext cx="3463949" cy="17135003"/>
          </a:xfrm>
          <a:prstGeom prst="rect">
            <a:avLst/>
          </a:prstGeom>
        </p:spPr>
      </p:pic>
      <p:pic>
        <p:nvPicPr>
          <p:cNvPr id="2" name="Phone 2 Header" descr="Graphical user interface, application&#10;&#10;Description automatically generated">
            <a:extLst>
              <a:ext uri="{FF2B5EF4-FFF2-40B4-BE49-F238E27FC236}">
                <a16:creationId xmlns:a16="http://schemas.microsoft.com/office/drawing/2014/main" id="{D4FF0333-5111-407C-BD81-E1112E3EC87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871" y="34278"/>
            <a:ext cx="3404694" cy="1187104"/>
          </a:xfrm>
          <a:prstGeom prst="rect">
            <a:avLst/>
          </a:prstGeom>
        </p:spPr>
      </p:pic>
      <p:pic>
        <p:nvPicPr>
          <p:cNvPr id="10" name="Phone 2 Header 2" descr="Text&#10;&#10;Description automatically generated with medium confidence">
            <a:extLst>
              <a:ext uri="{FF2B5EF4-FFF2-40B4-BE49-F238E27FC236}">
                <a16:creationId xmlns:a16="http://schemas.microsoft.com/office/drawing/2014/main" id="{EFDE9AED-4217-4963-8EFD-CEA11E944C2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652084" y="1221382"/>
            <a:ext cx="3412265" cy="436770"/>
          </a:xfrm>
          <a:prstGeom prst="rect">
            <a:avLst/>
          </a:prstGeom>
        </p:spPr>
      </p:pic>
      <p:pic>
        <p:nvPicPr>
          <p:cNvPr id="18" name="Phone Feed" descr="Graphical user interface, application&#10;&#10;Description automatically generated">
            <a:extLst>
              <a:ext uri="{FF2B5EF4-FFF2-40B4-BE49-F238E27FC236}">
                <a16:creationId xmlns:a16="http://schemas.microsoft.com/office/drawing/2014/main" id="{C54350B6-EE06-49C7-93F2-7BA8D91175F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655873" y="-4333"/>
            <a:ext cx="3404694" cy="20707812"/>
          </a:xfrm>
          <a:prstGeom prst="rect">
            <a:avLst/>
          </a:prstGeom>
        </p:spPr>
      </p:pic>
      <p:pic>
        <p:nvPicPr>
          <p:cNvPr id="20" name="Phone Header" descr="Graphical user interface, application&#10;&#10;Description automatically generated">
            <a:extLst>
              <a:ext uri="{FF2B5EF4-FFF2-40B4-BE49-F238E27FC236}">
                <a16:creationId xmlns:a16="http://schemas.microsoft.com/office/drawing/2014/main" id="{2AF2AC2F-F67D-422B-B831-C441FFCE2C3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55872" y="34278"/>
            <a:ext cx="3404694" cy="1187104"/>
          </a:xfrm>
          <a:prstGeom prst="rect">
            <a:avLst/>
          </a:prstGeom>
        </p:spPr>
      </p:pic>
      <p:pic>
        <p:nvPicPr>
          <p:cNvPr id="22" name="Phone Header 2" descr="Graphical user interface, application&#10;&#10;Description automatically generated">
            <a:extLst>
              <a:ext uri="{FF2B5EF4-FFF2-40B4-BE49-F238E27FC236}">
                <a16:creationId xmlns:a16="http://schemas.microsoft.com/office/drawing/2014/main" id="{92E244C0-AD30-4472-A393-E17DEB7A61F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655871" y="1221382"/>
            <a:ext cx="3404694" cy="431674"/>
          </a:xfrm>
          <a:prstGeom prst="rect">
            <a:avLst/>
          </a:prstGeom>
        </p:spPr>
      </p:pic>
      <p:pic>
        <p:nvPicPr>
          <p:cNvPr id="24" name="Phone Footer" descr="Graphical user interface, application, chat or text message&#10;&#10;Description automatically generated">
            <a:extLst>
              <a:ext uri="{FF2B5EF4-FFF2-40B4-BE49-F238E27FC236}">
                <a16:creationId xmlns:a16="http://schemas.microsoft.com/office/drawing/2014/main" id="{825BA242-5406-4A8C-A03D-2CEE12EC5044}"/>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8711343" y="6534699"/>
            <a:ext cx="3404694" cy="548180"/>
          </a:xfrm>
          <a:prstGeom prst="rect">
            <a:avLst/>
          </a:prstGeom>
        </p:spPr>
      </p:pic>
      <p:pic>
        <p:nvPicPr>
          <p:cNvPr id="26" name="Phone Frame" descr="A black rectangular object&#10;&#10;Description automatically generated with low confidence">
            <a:extLst>
              <a:ext uri="{FF2B5EF4-FFF2-40B4-BE49-F238E27FC236}">
                <a16:creationId xmlns:a16="http://schemas.microsoft.com/office/drawing/2014/main" id="{079DDB4B-BC83-4C82-BCEE-A55BEDDF93B8}"/>
              </a:ext>
            </a:extLst>
          </p:cNvPr>
          <p:cNvPicPr>
            <a:picLocks noChangeAspect="1"/>
          </p:cNvPicPr>
          <p:nvPr/>
        </p:nvPicPr>
        <p:blipFill>
          <a:blip r:embed="rId13"/>
          <a:stretch>
            <a:fillRect/>
          </a:stretch>
        </p:blipFill>
        <p:spPr>
          <a:xfrm>
            <a:off x="7692572" y="-181492"/>
            <a:ext cx="5326742" cy="7721752"/>
          </a:xfrm>
          <a:prstGeom prst="rect">
            <a:avLst/>
          </a:prstGeom>
        </p:spPr>
      </p:pic>
      <p:sp>
        <p:nvSpPr>
          <p:cNvPr id="28" name="Oval 27">
            <a:extLst>
              <a:ext uri="{FF2B5EF4-FFF2-40B4-BE49-F238E27FC236}">
                <a16:creationId xmlns:a16="http://schemas.microsoft.com/office/drawing/2014/main" id="{E37D2D7A-D520-4A31-92BF-C95CA223A9E9}"/>
              </a:ext>
            </a:extLst>
          </p:cNvPr>
          <p:cNvSpPr/>
          <p:nvPr/>
        </p:nvSpPr>
        <p:spPr>
          <a:xfrm>
            <a:off x="9073997" y="1191598"/>
            <a:ext cx="413886" cy="413886"/>
          </a:xfrm>
          <a:prstGeom prst="ellipse">
            <a:avLst/>
          </a:prstGeom>
          <a:solidFill>
            <a:srgbClr val="FF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7905868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par>
                          <p:cTn id="10" fill="hold">
                            <p:stCondLst>
                              <p:cond delay="0"/>
                            </p:stCondLst>
                            <p:childTnLst>
                              <p:par>
                                <p:cTn id="11" presetID="26" presetClass="emph" presetSubtype="0" fill="hold" grpId="1" nodeType="afterEffect">
                                  <p:stCondLst>
                                    <p:cond delay="0"/>
                                  </p:stCondLst>
                                  <p:childTnLst>
                                    <p:animEffect transition="out" filter="fade">
                                      <p:cBhvr>
                                        <p:cTn id="12" dur="500" tmFilter="0, 0; .2, .5; .8, .5; 1, 0"/>
                                        <p:tgtEl>
                                          <p:spTgt spid="28"/>
                                        </p:tgtEl>
                                      </p:cBhvr>
                                    </p:animEffect>
                                    <p:animScale>
                                      <p:cBhvr>
                                        <p:cTn id="13" dur="250" autoRev="1" fill="hold"/>
                                        <p:tgtEl>
                                          <p:spTgt spid="28"/>
                                        </p:tgtEl>
                                      </p:cBhvr>
                                      <p:by x="105000" y="105000"/>
                                    </p:animScale>
                                  </p:childTnLst>
                                </p:cTn>
                              </p:par>
                            </p:childTnLst>
                          </p:cTn>
                        </p:par>
                        <p:par>
                          <p:cTn id="14" fill="hold">
                            <p:stCondLst>
                              <p:cond delay="500"/>
                            </p:stCondLst>
                            <p:childTnLst>
                              <p:par>
                                <p:cTn id="15" presetID="1" presetClass="exit" presetSubtype="0" fill="hold" grpId="2" nodeType="after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par>
                          <p:cTn id="17" fill="hold">
                            <p:stCondLst>
                              <p:cond delay="500"/>
                            </p:stCondLst>
                            <p:childTnLst>
                              <p:par>
                                <p:cTn id="18" presetID="1" presetClass="exit" presetSubtype="0" fill="hold" nodeType="afterEffect">
                                  <p:stCondLst>
                                    <p:cond delay="0"/>
                                  </p:stCondLst>
                                  <p:childTnLst>
                                    <p:set>
                                      <p:cBhvr>
                                        <p:cTn id="19" dur="1" fill="hold">
                                          <p:stCondLst>
                                            <p:cond delay="0"/>
                                          </p:stCondLst>
                                        </p:cTn>
                                        <p:tgtEl>
                                          <p:spTgt spid="20"/>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8"/>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8" grpId="2"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2202201"/>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36" name="Mask">
            <a:extLst>
              <a:ext uri="{FF2B5EF4-FFF2-40B4-BE49-F238E27FC236}">
                <a16:creationId xmlns:a16="http://schemas.microsoft.com/office/drawing/2014/main" id="{A74A7ADF-7A86-492C-8E5D-3FD8C581D4A5}"/>
              </a:ext>
            </a:extLst>
          </p:cNvPr>
          <p:cNvSpPr/>
          <p:nvPr/>
        </p:nvSpPr>
        <p:spPr>
          <a:xfrm>
            <a:off x="-1" y="-4333"/>
            <a:ext cx="12192000" cy="6862333"/>
          </a:xfrm>
          <a:prstGeom prst="rect">
            <a:avLst/>
          </a:prstGeom>
          <a:solidFill>
            <a:srgbClr val="455C9C">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Dashboard popout" descr="Graphical user interface&#10;&#10;Description automatically generated">
            <a:extLst>
              <a:ext uri="{FF2B5EF4-FFF2-40B4-BE49-F238E27FC236}">
                <a16:creationId xmlns:a16="http://schemas.microsoft.com/office/drawing/2014/main" id="{E0D079B5-8608-4BF1-99A0-E02BF65820F4}"/>
              </a:ext>
            </a:extLst>
          </p:cNvPr>
          <p:cNvPicPr>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8384939" y="-7975"/>
            <a:ext cx="3810651" cy="23534466"/>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8243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79256B0-487C-4EEC-8128-CA8353F7672A}"/>
              </a:ext>
            </a:extLst>
          </p:cNvPr>
          <p:cNvSpPr txBox="1"/>
          <p:nvPr/>
        </p:nvSpPr>
        <p:spPr>
          <a:xfrm>
            <a:off x="1980838" y="2875002"/>
            <a:ext cx="8230323" cy="1107996"/>
          </a:xfrm>
          <a:prstGeom prst="rect">
            <a:avLst/>
          </a:prstGeom>
          <a:noFill/>
        </p:spPr>
        <p:txBody>
          <a:bodyPr wrap="square" rtlCol="0">
            <a:spAutoFit/>
          </a:bodyPr>
          <a:lstStyle/>
          <a:p>
            <a:pPr algn="ctr"/>
            <a:r>
              <a:rPr lang="en-US" sz="6600" b="1" dirty="0">
                <a:solidFill>
                  <a:srgbClr val="FAAF39"/>
                </a:solidFill>
                <a:latin typeface="Ebrima" panose="02000000000000000000" pitchFamily="2" charset="0"/>
                <a:ea typeface="Ebrima" panose="02000000000000000000" pitchFamily="2" charset="0"/>
                <a:cs typeface="Ebrima" panose="02000000000000000000" pitchFamily="2" charset="0"/>
              </a:rPr>
              <a:t>Hello from Oslo :-D</a:t>
            </a:r>
          </a:p>
        </p:txBody>
      </p:sp>
    </p:spTree>
    <p:extLst>
      <p:ext uri="{BB962C8B-B14F-4D97-AF65-F5344CB8AC3E}">
        <p14:creationId xmlns:p14="http://schemas.microsoft.com/office/powerpoint/2010/main" val="29677776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oll Frame" descr="Graphical user interface&#10;&#10;Description automatically generated">
            <a:extLst>
              <a:ext uri="{FF2B5EF4-FFF2-40B4-BE49-F238E27FC236}">
                <a16:creationId xmlns:a16="http://schemas.microsoft.com/office/drawing/2014/main" id="{D095CB6E-F915-4990-87F0-61EDE053E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12" y="-2202201"/>
            <a:ext cx="11622087" cy="20635133"/>
          </a:xfrm>
          <a:prstGeom prst="rect">
            <a:avLst/>
          </a:prstGeom>
        </p:spPr>
      </p:pic>
      <p:pic>
        <p:nvPicPr>
          <p:cNvPr id="16" name="Left Rail" descr="Graphical user interface, website&#10;&#10;Description automatically generated">
            <a:extLst>
              <a:ext uri="{FF2B5EF4-FFF2-40B4-BE49-F238E27FC236}">
                <a16:creationId xmlns:a16="http://schemas.microsoft.com/office/drawing/2014/main" id="{BDE515E8-1920-4D98-BEF1-8D0E182D4E1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569911" cy="6858000"/>
          </a:xfrm>
          <a:prstGeom prst="rect">
            <a:avLst/>
          </a:prstGeom>
        </p:spPr>
      </p:pic>
      <p:pic>
        <p:nvPicPr>
          <p:cNvPr id="14" name="Top App Bar" descr="Graphical user interface, website&#10;&#10;Description automatically generated">
            <a:extLst>
              <a:ext uri="{FF2B5EF4-FFF2-40B4-BE49-F238E27FC236}">
                <a16:creationId xmlns:a16="http://schemas.microsoft.com/office/drawing/2014/main" id="{BA2496E5-19AE-4C87-92C0-E653EF5AA8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404812"/>
          </a:xfrm>
          <a:prstGeom prst="rect">
            <a:avLst/>
          </a:prstGeom>
        </p:spPr>
      </p:pic>
      <p:sp>
        <p:nvSpPr>
          <p:cNvPr id="36" name="Mask">
            <a:extLst>
              <a:ext uri="{FF2B5EF4-FFF2-40B4-BE49-F238E27FC236}">
                <a16:creationId xmlns:a16="http://schemas.microsoft.com/office/drawing/2014/main" id="{A74A7ADF-7A86-492C-8E5D-3FD8C581D4A5}"/>
              </a:ext>
            </a:extLst>
          </p:cNvPr>
          <p:cNvSpPr/>
          <p:nvPr/>
        </p:nvSpPr>
        <p:spPr>
          <a:xfrm>
            <a:off x="-1" y="-4333"/>
            <a:ext cx="12192000" cy="6862333"/>
          </a:xfrm>
          <a:prstGeom prst="rect">
            <a:avLst/>
          </a:prstGeom>
          <a:solidFill>
            <a:srgbClr val="455C9C">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Dashboard popout" descr="Graphical user interface&#10;&#10;Description automatically generated">
            <a:extLst>
              <a:ext uri="{FF2B5EF4-FFF2-40B4-BE49-F238E27FC236}">
                <a16:creationId xmlns:a16="http://schemas.microsoft.com/office/drawing/2014/main" id="{E0D079B5-8608-4BF1-99A0-E02BF65820F4}"/>
              </a:ext>
            </a:extLst>
          </p:cNvPr>
          <p:cNvPicPr>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8384939" y="-6934069"/>
            <a:ext cx="3810651" cy="23534466"/>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8" name="Phone Feed" descr="Graphical user interface, application&#10;&#10;Description automatically generated" hidden="1">
            <a:extLst>
              <a:ext uri="{FF2B5EF4-FFF2-40B4-BE49-F238E27FC236}">
                <a16:creationId xmlns:a16="http://schemas.microsoft.com/office/drawing/2014/main" id="{D3F66E34-8350-476F-81F2-E5FE2C5526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7529" y="-5375745"/>
            <a:ext cx="3463949" cy="17135003"/>
          </a:xfrm>
          <a:prstGeom prst="rect">
            <a:avLst/>
          </a:prstGeom>
        </p:spPr>
      </p:pic>
      <p:pic>
        <p:nvPicPr>
          <p:cNvPr id="40" name="Phone 2 Header" descr="Graphical user interface, application&#10;&#10;Description automatically generated" hidden="1">
            <a:extLst>
              <a:ext uri="{FF2B5EF4-FFF2-40B4-BE49-F238E27FC236}">
                <a16:creationId xmlns:a16="http://schemas.microsoft.com/office/drawing/2014/main" id="{7CE2582F-FE6B-45EE-97B0-C1CE30E80A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1314" y="34278"/>
            <a:ext cx="3404694" cy="1187104"/>
          </a:xfrm>
          <a:prstGeom prst="rect">
            <a:avLst/>
          </a:prstGeom>
        </p:spPr>
      </p:pic>
      <p:pic>
        <p:nvPicPr>
          <p:cNvPr id="42" name="Phone 2 Header 2" descr="Text&#10;&#10;Description automatically generated with medium confidence" hidden="1">
            <a:extLst>
              <a:ext uri="{FF2B5EF4-FFF2-40B4-BE49-F238E27FC236}">
                <a16:creationId xmlns:a16="http://schemas.microsoft.com/office/drawing/2014/main" id="{64C28C2D-24AA-4E2B-94B7-F4340A0ECFA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87527" y="1221382"/>
            <a:ext cx="3412265" cy="436770"/>
          </a:xfrm>
          <a:prstGeom prst="rect">
            <a:avLst/>
          </a:prstGeom>
        </p:spPr>
      </p:pic>
      <p:pic>
        <p:nvPicPr>
          <p:cNvPr id="44" name="Phone Footer" descr="Graphical user interface, application, chat or text message&#10;&#10;Description automatically generated" hidden="1">
            <a:extLst>
              <a:ext uri="{FF2B5EF4-FFF2-40B4-BE49-F238E27FC236}">
                <a16:creationId xmlns:a16="http://schemas.microsoft.com/office/drawing/2014/main" id="{09CEEBCD-5748-4B56-A8F2-9BCA13136E2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46786" y="6534699"/>
            <a:ext cx="3404694" cy="548180"/>
          </a:xfrm>
          <a:prstGeom prst="rect">
            <a:avLst/>
          </a:prstGeom>
        </p:spPr>
      </p:pic>
      <p:pic>
        <p:nvPicPr>
          <p:cNvPr id="46" name="Phone Frame" descr="A black rectangular object&#10;&#10;Description automatically generated with low confidence" hidden="1">
            <a:extLst>
              <a:ext uri="{FF2B5EF4-FFF2-40B4-BE49-F238E27FC236}">
                <a16:creationId xmlns:a16="http://schemas.microsoft.com/office/drawing/2014/main" id="{A3439CCB-E355-486C-85E2-C7BF220502D6}"/>
              </a:ext>
            </a:extLst>
          </p:cNvPr>
          <p:cNvPicPr>
            <a:picLocks noChangeAspect="1"/>
          </p:cNvPicPr>
          <p:nvPr/>
        </p:nvPicPr>
        <p:blipFill>
          <a:blip r:embed="rId11"/>
          <a:stretch>
            <a:fillRect/>
          </a:stretch>
        </p:blipFill>
        <p:spPr>
          <a:xfrm>
            <a:off x="-571985" y="-181492"/>
            <a:ext cx="5326742" cy="7721752"/>
          </a:xfrm>
          <a:prstGeom prst="rect">
            <a:avLst/>
          </a:prstGeom>
        </p:spPr>
      </p:pic>
      <p:pic>
        <p:nvPicPr>
          <p:cNvPr id="18" name="!!FLW Phone Feed">
            <a:extLst>
              <a:ext uri="{FF2B5EF4-FFF2-40B4-BE49-F238E27FC236}">
                <a16:creationId xmlns:a16="http://schemas.microsoft.com/office/drawing/2014/main" id="{62158343-EB41-4572-93E4-6707FAA990BF}"/>
              </a:ext>
            </a:extLst>
          </p:cNvPr>
          <p:cNvPicPr>
            <a:picLocks noChangeAspect="1"/>
          </p:cNvPicPr>
          <p:nvPr/>
        </p:nvPicPr>
        <p:blipFill>
          <a:blip r:embed="rId12"/>
          <a:stretch>
            <a:fillRect/>
          </a:stretch>
        </p:blipFill>
        <p:spPr>
          <a:xfrm>
            <a:off x="12447992" y="45720"/>
            <a:ext cx="3465576" cy="12420621"/>
          </a:xfrm>
          <a:prstGeom prst="rect">
            <a:avLst/>
          </a:prstGeom>
        </p:spPr>
      </p:pic>
      <p:pic>
        <p:nvPicPr>
          <p:cNvPr id="19" name="!!FLW Phone Frame" descr="A black rectangular object&#10;&#10;Description automatically generated with low confidence">
            <a:extLst>
              <a:ext uri="{FF2B5EF4-FFF2-40B4-BE49-F238E27FC236}">
                <a16:creationId xmlns:a16="http://schemas.microsoft.com/office/drawing/2014/main" id="{0B0C32E0-CB65-454F-AF9A-2FBE30B74D12}"/>
              </a:ext>
            </a:extLst>
          </p:cNvPr>
          <p:cNvPicPr>
            <a:picLocks noChangeAspect="1"/>
          </p:cNvPicPr>
          <p:nvPr/>
        </p:nvPicPr>
        <p:blipFill>
          <a:blip r:embed="rId11"/>
          <a:stretch>
            <a:fillRect/>
          </a:stretch>
        </p:blipFill>
        <p:spPr>
          <a:xfrm>
            <a:off x="11455103" y="-181492"/>
            <a:ext cx="5326742" cy="7721752"/>
          </a:xfrm>
          <a:prstGeom prst="rect">
            <a:avLst/>
          </a:prstGeom>
        </p:spPr>
      </p:pic>
    </p:spTree>
    <p:extLst>
      <p:ext uri="{BB962C8B-B14F-4D97-AF65-F5344CB8AC3E}">
        <p14:creationId xmlns:p14="http://schemas.microsoft.com/office/powerpoint/2010/main" val="1996518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LW Phone Feed">
            <a:extLst>
              <a:ext uri="{FF2B5EF4-FFF2-40B4-BE49-F238E27FC236}">
                <a16:creationId xmlns:a16="http://schemas.microsoft.com/office/drawing/2014/main" id="{BA5E1E3C-5595-46AF-AA62-35E1FA7EB3AB}"/>
              </a:ext>
            </a:extLst>
          </p:cNvPr>
          <p:cNvPicPr>
            <a:picLocks noChangeAspect="1"/>
          </p:cNvPicPr>
          <p:nvPr/>
        </p:nvPicPr>
        <p:blipFill>
          <a:blip r:embed="rId3"/>
          <a:stretch>
            <a:fillRect/>
          </a:stretch>
        </p:blipFill>
        <p:spPr>
          <a:xfrm>
            <a:off x="12478005" y="45720"/>
            <a:ext cx="3465576" cy="12420621"/>
          </a:xfrm>
          <a:prstGeom prst="rect">
            <a:avLst/>
          </a:prstGeom>
        </p:spPr>
      </p:pic>
      <p:pic>
        <p:nvPicPr>
          <p:cNvPr id="12" name="!!FLW Phone Header">
            <a:extLst>
              <a:ext uri="{FF2B5EF4-FFF2-40B4-BE49-F238E27FC236}">
                <a16:creationId xmlns:a16="http://schemas.microsoft.com/office/drawing/2014/main" id="{62F32509-AD29-4969-BD1E-3F59635AD248}"/>
              </a:ext>
            </a:extLst>
          </p:cNvPr>
          <p:cNvPicPr>
            <a:picLocks noChangeAspect="1"/>
          </p:cNvPicPr>
          <p:nvPr/>
        </p:nvPicPr>
        <p:blipFill rotWithShape="1">
          <a:blip r:embed="rId3"/>
          <a:srcRect b="93164"/>
          <a:stretch/>
        </p:blipFill>
        <p:spPr>
          <a:xfrm>
            <a:off x="12478005" y="0"/>
            <a:ext cx="3465576" cy="849085"/>
          </a:xfrm>
          <a:prstGeom prst="rect">
            <a:avLst/>
          </a:prstGeom>
        </p:spPr>
      </p:pic>
      <p:pic>
        <p:nvPicPr>
          <p:cNvPr id="4" name="!!FLW Phone Frame" descr="A black rectangular object&#10;&#10;Description automatically generated with low confidence">
            <a:extLst>
              <a:ext uri="{FF2B5EF4-FFF2-40B4-BE49-F238E27FC236}">
                <a16:creationId xmlns:a16="http://schemas.microsoft.com/office/drawing/2014/main" id="{1952390C-FEB1-4E2D-B2CC-74A19ECBC35F}"/>
              </a:ext>
            </a:extLst>
          </p:cNvPr>
          <p:cNvPicPr>
            <a:picLocks noChangeAspect="1"/>
          </p:cNvPicPr>
          <p:nvPr/>
        </p:nvPicPr>
        <p:blipFill>
          <a:blip r:embed="rId4"/>
          <a:stretch>
            <a:fillRect/>
          </a:stretch>
        </p:blipFill>
        <p:spPr>
          <a:xfrm>
            <a:off x="11485116" y="-181492"/>
            <a:ext cx="5326742" cy="7721752"/>
          </a:xfrm>
          <a:prstGeom prst="rect">
            <a:avLst/>
          </a:prstGeom>
        </p:spPr>
      </p:pic>
      <p:pic>
        <p:nvPicPr>
          <p:cNvPr id="13" name="Phone Feed" descr="Graphical user interface, application&#10;&#10;Description automatically generated">
            <a:extLst>
              <a:ext uri="{FF2B5EF4-FFF2-40B4-BE49-F238E27FC236}">
                <a16:creationId xmlns:a16="http://schemas.microsoft.com/office/drawing/2014/main" id="{DBC70D44-F44B-49B4-A5C3-4BDCF845F0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92143" y="34128"/>
            <a:ext cx="3463949" cy="17135003"/>
          </a:xfrm>
          <a:prstGeom prst="rect">
            <a:avLst/>
          </a:prstGeom>
        </p:spPr>
      </p:pic>
      <p:pic>
        <p:nvPicPr>
          <p:cNvPr id="14" name="Phone 2 Header" descr="Graphical user interface, application&#10;&#10;Description automatically generated">
            <a:extLst>
              <a:ext uri="{FF2B5EF4-FFF2-40B4-BE49-F238E27FC236}">
                <a16:creationId xmlns:a16="http://schemas.microsoft.com/office/drawing/2014/main" id="{C24A8439-6FD6-4A1D-94B7-4C6524EC5AF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95928" y="34278"/>
            <a:ext cx="3404694" cy="1187104"/>
          </a:xfrm>
          <a:prstGeom prst="rect">
            <a:avLst/>
          </a:prstGeom>
        </p:spPr>
      </p:pic>
      <p:pic>
        <p:nvPicPr>
          <p:cNvPr id="15" name="Phone 2 Header 2" descr="Text&#10;&#10;Description automatically generated with medium confidence">
            <a:extLst>
              <a:ext uri="{FF2B5EF4-FFF2-40B4-BE49-F238E27FC236}">
                <a16:creationId xmlns:a16="http://schemas.microsoft.com/office/drawing/2014/main" id="{AC5B13EB-4579-4B1E-ACC9-D3FD5050F03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92141" y="1221382"/>
            <a:ext cx="3412265" cy="436770"/>
          </a:xfrm>
          <a:prstGeom prst="rect">
            <a:avLst/>
          </a:prstGeom>
        </p:spPr>
      </p:pic>
      <p:pic>
        <p:nvPicPr>
          <p:cNvPr id="16" name="Phone Footer" descr="Graphical user interface, application, chat or text message&#10;&#10;Description automatically generated">
            <a:extLst>
              <a:ext uri="{FF2B5EF4-FFF2-40B4-BE49-F238E27FC236}">
                <a16:creationId xmlns:a16="http://schemas.microsoft.com/office/drawing/2014/main" id="{8CF5DA60-25AD-4E13-90CA-38B573B4276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451400" y="6534699"/>
            <a:ext cx="3404694" cy="548180"/>
          </a:xfrm>
          <a:prstGeom prst="rect">
            <a:avLst/>
          </a:prstGeom>
        </p:spPr>
      </p:pic>
      <p:pic>
        <p:nvPicPr>
          <p:cNvPr id="17" name="Phone Frame" descr="A black rectangular object&#10;&#10;Description automatically generated with low confidence">
            <a:extLst>
              <a:ext uri="{FF2B5EF4-FFF2-40B4-BE49-F238E27FC236}">
                <a16:creationId xmlns:a16="http://schemas.microsoft.com/office/drawing/2014/main" id="{4EBF86AE-2D7E-465F-85DC-CDBE348C8C6C}"/>
              </a:ext>
            </a:extLst>
          </p:cNvPr>
          <p:cNvPicPr>
            <a:picLocks noChangeAspect="1"/>
          </p:cNvPicPr>
          <p:nvPr/>
        </p:nvPicPr>
        <p:blipFill>
          <a:blip r:embed="rId4"/>
          <a:stretch>
            <a:fillRect/>
          </a:stretch>
        </p:blipFill>
        <p:spPr>
          <a:xfrm>
            <a:off x="3432629" y="-181492"/>
            <a:ext cx="5326742" cy="7721752"/>
          </a:xfrm>
          <a:prstGeom prst="rect">
            <a:avLst/>
          </a:prstGeom>
        </p:spPr>
      </p:pic>
    </p:spTree>
    <p:extLst>
      <p:ext uri="{BB962C8B-B14F-4D97-AF65-F5344CB8AC3E}">
        <p14:creationId xmlns:p14="http://schemas.microsoft.com/office/powerpoint/2010/main" val="3457732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5E-6 3.33333E-6 L -3.75E-6 -0.64491 " pathEditMode="relative" rAng="0" ptsTypes="AA">
                                      <p:cBhvr>
                                        <p:cTn id="6" dur="3000" fill="hold"/>
                                        <p:tgtEl>
                                          <p:spTgt spid="13"/>
                                        </p:tgtEl>
                                        <p:attrNameLst>
                                          <p:attrName>ppt_x</p:attrName>
                                          <p:attrName>ppt_y</p:attrName>
                                        </p:attrNameLst>
                                      </p:cBhvr>
                                      <p:rCtr x="0" y="-3224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0.64491 L -3.75E-6 -1.53264 " pathEditMode="relative" rAng="0" ptsTypes="AA">
                                      <p:cBhvr>
                                        <p:cTn id="10" dur="3000" fill="hold"/>
                                        <p:tgtEl>
                                          <p:spTgt spid="13"/>
                                        </p:tgtEl>
                                        <p:attrNameLst>
                                          <p:attrName>ppt_x</p:attrName>
                                          <p:attrName>ppt_y</p:attrName>
                                        </p:attrNameLst>
                                      </p:cBhvr>
                                      <p:rCtr x="0" y="-443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85907BD-086D-4D68-8B61-CC06EB5B63E2}"/>
              </a:ext>
            </a:extLst>
          </p:cNvPr>
          <p:cNvPicPr>
            <a:picLocks noChangeAspect="1"/>
          </p:cNvPicPr>
          <p:nvPr/>
        </p:nvPicPr>
        <p:blipFill>
          <a:blip r:embed="rId3"/>
          <a:stretch>
            <a:fillRect/>
          </a:stretch>
        </p:blipFill>
        <p:spPr>
          <a:xfrm>
            <a:off x="694371" y="6808789"/>
            <a:ext cx="10803260" cy="9305000"/>
          </a:xfrm>
          <a:prstGeom prst="rect">
            <a:avLst/>
          </a:prstGeom>
        </p:spPr>
      </p:pic>
      <p:pic>
        <p:nvPicPr>
          <p:cNvPr id="3" name="Phone Feed" descr="Graphical user interface, application&#10;&#10;Description automatically generated">
            <a:extLst>
              <a:ext uri="{FF2B5EF4-FFF2-40B4-BE49-F238E27FC236}">
                <a16:creationId xmlns:a16="http://schemas.microsoft.com/office/drawing/2014/main" id="{914C3AF5-CB72-44B7-A816-80D0A4F748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01772" y="34128"/>
            <a:ext cx="3463949" cy="17135003"/>
          </a:xfrm>
          <a:prstGeom prst="rect">
            <a:avLst/>
          </a:prstGeom>
        </p:spPr>
      </p:pic>
      <p:pic>
        <p:nvPicPr>
          <p:cNvPr id="5" name="Phone 2 Header" descr="Graphical user interface, application&#10;&#10;Description automatically generated">
            <a:extLst>
              <a:ext uri="{FF2B5EF4-FFF2-40B4-BE49-F238E27FC236}">
                <a16:creationId xmlns:a16="http://schemas.microsoft.com/office/drawing/2014/main" id="{479C20A2-CAF8-4BC6-A8E5-073A84A2CB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05557" y="34278"/>
            <a:ext cx="3404694" cy="1187104"/>
          </a:xfrm>
          <a:prstGeom prst="rect">
            <a:avLst/>
          </a:prstGeom>
        </p:spPr>
      </p:pic>
      <p:pic>
        <p:nvPicPr>
          <p:cNvPr id="7" name="Phone 2 Header 2" descr="Text&#10;&#10;Description automatically generated with medium confidence">
            <a:extLst>
              <a:ext uri="{FF2B5EF4-FFF2-40B4-BE49-F238E27FC236}">
                <a16:creationId xmlns:a16="http://schemas.microsoft.com/office/drawing/2014/main" id="{396B2E13-1AC1-4964-83BE-1F32591412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01770" y="1221382"/>
            <a:ext cx="3412265" cy="436770"/>
          </a:xfrm>
          <a:prstGeom prst="rect">
            <a:avLst/>
          </a:prstGeom>
        </p:spPr>
      </p:pic>
      <p:pic>
        <p:nvPicPr>
          <p:cNvPr id="9" name="Phone Footer" descr="Graphical user interface, application, chat or text message&#10;&#10;Description automatically generated">
            <a:extLst>
              <a:ext uri="{FF2B5EF4-FFF2-40B4-BE49-F238E27FC236}">
                <a16:creationId xmlns:a16="http://schemas.microsoft.com/office/drawing/2014/main" id="{45B7E679-DA92-44A4-AB80-764843ECB66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661029" y="6534699"/>
            <a:ext cx="3404694" cy="548180"/>
          </a:xfrm>
          <a:prstGeom prst="rect">
            <a:avLst/>
          </a:prstGeom>
        </p:spPr>
      </p:pic>
      <p:pic>
        <p:nvPicPr>
          <p:cNvPr id="11" name="Phone Frame" descr="A black rectangular object&#10;&#10;Description automatically generated with low confidence">
            <a:extLst>
              <a:ext uri="{FF2B5EF4-FFF2-40B4-BE49-F238E27FC236}">
                <a16:creationId xmlns:a16="http://schemas.microsoft.com/office/drawing/2014/main" id="{B25F10DB-C179-432B-8E81-0FD48C5DADC1}"/>
              </a:ext>
            </a:extLst>
          </p:cNvPr>
          <p:cNvPicPr>
            <a:picLocks noChangeAspect="1"/>
          </p:cNvPicPr>
          <p:nvPr/>
        </p:nvPicPr>
        <p:blipFill>
          <a:blip r:embed="rId8"/>
          <a:stretch>
            <a:fillRect/>
          </a:stretch>
        </p:blipFill>
        <p:spPr>
          <a:xfrm>
            <a:off x="642258" y="-181492"/>
            <a:ext cx="5326742" cy="7721752"/>
          </a:xfrm>
          <a:prstGeom prst="rect">
            <a:avLst/>
          </a:prstGeom>
        </p:spPr>
      </p:pic>
      <p:pic>
        <p:nvPicPr>
          <p:cNvPr id="2" name="!!FLW Phone Feed">
            <a:extLst>
              <a:ext uri="{FF2B5EF4-FFF2-40B4-BE49-F238E27FC236}">
                <a16:creationId xmlns:a16="http://schemas.microsoft.com/office/drawing/2014/main" id="{BA5E1E3C-5595-46AF-AA62-35E1FA7EB3AB}"/>
              </a:ext>
            </a:extLst>
          </p:cNvPr>
          <p:cNvPicPr>
            <a:picLocks noChangeAspect="1"/>
          </p:cNvPicPr>
          <p:nvPr/>
        </p:nvPicPr>
        <p:blipFill>
          <a:blip r:embed="rId9"/>
          <a:stretch>
            <a:fillRect/>
          </a:stretch>
        </p:blipFill>
        <p:spPr>
          <a:xfrm>
            <a:off x="7215891" y="45720"/>
            <a:ext cx="3465576" cy="12420621"/>
          </a:xfrm>
          <a:prstGeom prst="rect">
            <a:avLst/>
          </a:prstGeom>
        </p:spPr>
      </p:pic>
      <p:pic>
        <p:nvPicPr>
          <p:cNvPr id="12" name="!!FLW Phone Header">
            <a:extLst>
              <a:ext uri="{FF2B5EF4-FFF2-40B4-BE49-F238E27FC236}">
                <a16:creationId xmlns:a16="http://schemas.microsoft.com/office/drawing/2014/main" id="{62F32509-AD29-4969-BD1E-3F59635AD248}"/>
              </a:ext>
            </a:extLst>
          </p:cNvPr>
          <p:cNvPicPr>
            <a:picLocks noChangeAspect="1"/>
          </p:cNvPicPr>
          <p:nvPr/>
        </p:nvPicPr>
        <p:blipFill rotWithShape="1">
          <a:blip r:embed="rId9"/>
          <a:srcRect b="93164"/>
          <a:stretch/>
        </p:blipFill>
        <p:spPr>
          <a:xfrm>
            <a:off x="7215891" y="0"/>
            <a:ext cx="3465576" cy="849085"/>
          </a:xfrm>
          <a:prstGeom prst="rect">
            <a:avLst/>
          </a:prstGeom>
        </p:spPr>
      </p:pic>
      <p:pic>
        <p:nvPicPr>
          <p:cNvPr id="4" name="!!FLW Phone Frame" descr="A black rectangular object&#10;&#10;Description automatically generated with low confidence">
            <a:extLst>
              <a:ext uri="{FF2B5EF4-FFF2-40B4-BE49-F238E27FC236}">
                <a16:creationId xmlns:a16="http://schemas.microsoft.com/office/drawing/2014/main" id="{1952390C-FEB1-4E2D-B2CC-74A19ECBC35F}"/>
              </a:ext>
            </a:extLst>
          </p:cNvPr>
          <p:cNvPicPr>
            <a:picLocks noChangeAspect="1"/>
          </p:cNvPicPr>
          <p:nvPr/>
        </p:nvPicPr>
        <p:blipFill>
          <a:blip r:embed="rId8"/>
          <a:stretch>
            <a:fillRect/>
          </a:stretch>
        </p:blipFill>
        <p:spPr>
          <a:xfrm>
            <a:off x="6223002" y="-181492"/>
            <a:ext cx="5326742" cy="7721752"/>
          </a:xfrm>
          <a:prstGeom prst="rect">
            <a:avLst/>
          </a:prstGeom>
        </p:spPr>
      </p:pic>
      <p:sp>
        <p:nvSpPr>
          <p:cNvPr id="6" name="Rectangle 5">
            <a:extLst>
              <a:ext uri="{FF2B5EF4-FFF2-40B4-BE49-F238E27FC236}">
                <a16:creationId xmlns:a16="http://schemas.microsoft.com/office/drawing/2014/main" id="{EB322A98-97B0-464A-8BD1-350CA7EF0BC8}"/>
              </a:ext>
            </a:extLst>
          </p:cNvPr>
          <p:cNvSpPr/>
          <p:nvPr/>
        </p:nvSpPr>
        <p:spPr>
          <a:xfrm>
            <a:off x="7275658" y="997528"/>
            <a:ext cx="1708938" cy="172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descr="Graphical user interface, website&#10;&#10;Description automatically generated">
            <a:extLst>
              <a:ext uri="{FF2B5EF4-FFF2-40B4-BE49-F238E27FC236}">
                <a16:creationId xmlns:a16="http://schemas.microsoft.com/office/drawing/2014/main" id="{1B4F111F-C85C-4FD8-8580-E7ED30671A69}"/>
              </a:ext>
            </a:extLst>
          </p:cNvPr>
          <p:cNvPicPr>
            <a:picLocks noChangeAspect="1"/>
          </p:cNvPicPr>
          <p:nvPr/>
        </p:nvPicPr>
        <p:blipFill>
          <a:blip r:embed="rId10"/>
          <a:stretch>
            <a:fillRect/>
          </a:stretch>
        </p:blipFill>
        <p:spPr>
          <a:xfrm>
            <a:off x="12192000" y="3284745"/>
            <a:ext cx="5039989" cy="3528338"/>
          </a:xfrm>
          <a:prstGeom prst="rect">
            <a:avLst/>
          </a:prstGeom>
        </p:spPr>
      </p:pic>
    </p:spTree>
    <p:extLst>
      <p:ext uri="{BB962C8B-B14F-4D97-AF65-F5344CB8AC3E}">
        <p14:creationId xmlns:p14="http://schemas.microsoft.com/office/powerpoint/2010/main" val="2556019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21" presetClass="exit" presetSubtype="1" fill="hold" grpId="1" nodeType="afterEffect">
                                  <p:stCondLst>
                                    <p:cond delay="500"/>
                                  </p:stCondLst>
                                  <p:childTnLst>
                                    <p:animEffect transition="out" filter="wheel(1)">
                                      <p:cBhvr>
                                        <p:cTn id="10" dur="1000"/>
                                        <p:tgtEl>
                                          <p:spTgt spid="6"/>
                                        </p:tgtEl>
                                      </p:cBhvr>
                                    </p:animEffect>
                                    <p:set>
                                      <p:cBhvr>
                                        <p:cTn id="1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15ED53-DB0A-4940-B86B-C30D54F157E7}"/>
              </a:ext>
            </a:extLst>
          </p:cNvPr>
          <p:cNvPicPr>
            <a:picLocks noChangeAspect="1"/>
          </p:cNvPicPr>
          <p:nvPr/>
        </p:nvPicPr>
        <p:blipFill>
          <a:blip r:embed="rId3"/>
          <a:stretch>
            <a:fillRect/>
          </a:stretch>
        </p:blipFill>
        <p:spPr>
          <a:xfrm>
            <a:off x="1126054" y="312728"/>
            <a:ext cx="7236088" cy="6232543"/>
          </a:xfrm>
          <a:prstGeom prst="rect">
            <a:avLst/>
          </a:prstGeom>
        </p:spPr>
      </p:pic>
      <p:sp>
        <p:nvSpPr>
          <p:cNvPr id="6" name="Top App Bar Fix">
            <a:extLst>
              <a:ext uri="{FF2B5EF4-FFF2-40B4-BE49-F238E27FC236}">
                <a16:creationId xmlns:a16="http://schemas.microsoft.com/office/drawing/2014/main" id="{23D14BA0-ECA6-42F2-86DB-DA52B1C9E7DB}"/>
              </a:ext>
            </a:extLst>
          </p:cNvPr>
          <p:cNvSpPr/>
          <p:nvPr/>
        </p:nvSpPr>
        <p:spPr>
          <a:xfrm>
            <a:off x="4758348" y="-4333"/>
            <a:ext cx="2197160" cy="45719"/>
          </a:xfrm>
          <a:prstGeom prst="rect">
            <a:avLst/>
          </a:prstGeom>
          <a:solidFill>
            <a:srgbClr val="464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hone Feed" descr="Graphical user interface, application&#10;&#10;Description automatically generated" hidden="1">
            <a:extLst>
              <a:ext uri="{FF2B5EF4-FFF2-40B4-BE49-F238E27FC236}">
                <a16:creationId xmlns:a16="http://schemas.microsoft.com/office/drawing/2014/main" id="{50EDCBB9-92F4-4CAE-8D13-5669AF7FE7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97317" y="-5375745"/>
            <a:ext cx="3463949" cy="17135003"/>
          </a:xfrm>
          <a:prstGeom prst="rect">
            <a:avLst/>
          </a:prstGeom>
        </p:spPr>
      </p:pic>
      <p:pic>
        <p:nvPicPr>
          <p:cNvPr id="10" name="Phone 2 Header" descr="Graphical user interface, application&#10;&#10;Description automatically generated" hidden="1">
            <a:extLst>
              <a:ext uri="{FF2B5EF4-FFF2-40B4-BE49-F238E27FC236}">
                <a16:creationId xmlns:a16="http://schemas.microsoft.com/office/drawing/2014/main" id="{25230E69-90B4-4E7C-9AEF-77E4121A716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3532" y="34278"/>
            <a:ext cx="3404694" cy="1187104"/>
          </a:xfrm>
          <a:prstGeom prst="rect">
            <a:avLst/>
          </a:prstGeom>
        </p:spPr>
      </p:pic>
      <p:pic>
        <p:nvPicPr>
          <p:cNvPr id="11" name="Phone 2 Header 2" descr="Text&#10;&#10;Description automatically generated with medium confidence" hidden="1">
            <a:extLst>
              <a:ext uri="{FF2B5EF4-FFF2-40B4-BE49-F238E27FC236}">
                <a16:creationId xmlns:a16="http://schemas.microsoft.com/office/drawing/2014/main" id="{E8830819-263A-448B-AED6-273A2FDACC1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97319" y="1221382"/>
            <a:ext cx="3412265" cy="436770"/>
          </a:xfrm>
          <a:prstGeom prst="rect">
            <a:avLst/>
          </a:prstGeom>
        </p:spPr>
      </p:pic>
      <p:pic>
        <p:nvPicPr>
          <p:cNvPr id="18" name="Phone Footer" descr="Graphical user interface, application, chat or text message&#10;&#10;Description automatically generated" hidden="1">
            <a:extLst>
              <a:ext uri="{FF2B5EF4-FFF2-40B4-BE49-F238E27FC236}">
                <a16:creationId xmlns:a16="http://schemas.microsoft.com/office/drawing/2014/main" id="{4F978083-AFD1-46E8-87E5-4F953E10D5C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738060" y="6534699"/>
            <a:ext cx="3404694" cy="548180"/>
          </a:xfrm>
          <a:prstGeom prst="rect">
            <a:avLst/>
          </a:prstGeom>
        </p:spPr>
      </p:pic>
      <p:pic>
        <p:nvPicPr>
          <p:cNvPr id="20" name="Phone Frame" descr="A black rectangular object&#10;&#10;Description automatically generated with low confidence" hidden="1">
            <a:extLst>
              <a:ext uri="{FF2B5EF4-FFF2-40B4-BE49-F238E27FC236}">
                <a16:creationId xmlns:a16="http://schemas.microsoft.com/office/drawing/2014/main" id="{098C07D6-75C7-45FF-A617-6DAC813D6F8B}"/>
              </a:ext>
            </a:extLst>
          </p:cNvPr>
          <p:cNvPicPr>
            <a:picLocks noChangeAspect="1"/>
          </p:cNvPicPr>
          <p:nvPr/>
        </p:nvPicPr>
        <p:blipFill>
          <a:blip r:embed="rId8"/>
          <a:stretch>
            <a:fillRect/>
          </a:stretch>
        </p:blipFill>
        <p:spPr>
          <a:xfrm>
            <a:off x="-4756831" y="-181492"/>
            <a:ext cx="5326742" cy="7721752"/>
          </a:xfrm>
          <a:prstGeom prst="rect">
            <a:avLst/>
          </a:prstGeom>
        </p:spPr>
      </p:pic>
      <p:pic>
        <p:nvPicPr>
          <p:cNvPr id="2" name="!!FLW Phone Feed" hidden="1">
            <a:extLst>
              <a:ext uri="{FF2B5EF4-FFF2-40B4-BE49-F238E27FC236}">
                <a16:creationId xmlns:a16="http://schemas.microsoft.com/office/drawing/2014/main" id="{F4B5747A-8154-428F-A815-DDEC2A7199D6}"/>
              </a:ext>
            </a:extLst>
          </p:cNvPr>
          <p:cNvPicPr>
            <a:picLocks noChangeAspect="1"/>
          </p:cNvPicPr>
          <p:nvPr/>
        </p:nvPicPr>
        <p:blipFill>
          <a:blip r:embed="rId9"/>
          <a:stretch>
            <a:fillRect/>
          </a:stretch>
        </p:blipFill>
        <p:spPr>
          <a:xfrm>
            <a:off x="8519459" y="45720"/>
            <a:ext cx="3465576" cy="12420621"/>
          </a:xfrm>
          <a:prstGeom prst="rect">
            <a:avLst/>
          </a:prstGeom>
        </p:spPr>
      </p:pic>
      <p:pic>
        <p:nvPicPr>
          <p:cNvPr id="3" name="!!FLW Phone Frame" descr="A black rectangular object&#10;&#10;Description automatically generated with low confidence" hidden="1">
            <a:extLst>
              <a:ext uri="{FF2B5EF4-FFF2-40B4-BE49-F238E27FC236}">
                <a16:creationId xmlns:a16="http://schemas.microsoft.com/office/drawing/2014/main" id="{84436F27-52E8-4A3C-B33B-17F1C8716DD9}"/>
              </a:ext>
            </a:extLst>
          </p:cNvPr>
          <p:cNvPicPr>
            <a:picLocks noChangeAspect="1"/>
          </p:cNvPicPr>
          <p:nvPr/>
        </p:nvPicPr>
        <p:blipFill>
          <a:blip r:embed="rId8"/>
          <a:stretch>
            <a:fillRect/>
          </a:stretch>
        </p:blipFill>
        <p:spPr>
          <a:xfrm>
            <a:off x="7526570" y="-181492"/>
            <a:ext cx="5326742" cy="7721752"/>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C96F7D0C-5E0E-4638-8485-B1EF4A12F90C}"/>
              </a:ext>
            </a:extLst>
          </p:cNvPr>
          <p:cNvPicPr>
            <a:picLocks noChangeAspect="1"/>
          </p:cNvPicPr>
          <p:nvPr/>
        </p:nvPicPr>
        <p:blipFill>
          <a:blip r:embed="rId10"/>
          <a:stretch>
            <a:fillRect/>
          </a:stretch>
        </p:blipFill>
        <p:spPr>
          <a:xfrm>
            <a:off x="7152011" y="3284745"/>
            <a:ext cx="5039989" cy="3528338"/>
          </a:xfrm>
          <a:prstGeom prst="rect">
            <a:avLst/>
          </a:prstGeom>
        </p:spPr>
      </p:pic>
      <p:pic>
        <p:nvPicPr>
          <p:cNvPr id="17" name="Phone Feed" descr="Graphical user interface, application&#10;&#10;Description automatically generated">
            <a:extLst>
              <a:ext uri="{FF2B5EF4-FFF2-40B4-BE49-F238E27FC236}">
                <a16:creationId xmlns:a16="http://schemas.microsoft.com/office/drawing/2014/main" id="{D10BEE20-BAC7-4AB8-A3FB-749158111E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24972" y="34128"/>
            <a:ext cx="3463949" cy="17135003"/>
          </a:xfrm>
          <a:prstGeom prst="rect">
            <a:avLst/>
          </a:prstGeom>
        </p:spPr>
      </p:pic>
      <p:pic>
        <p:nvPicPr>
          <p:cNvPr id="19" name="Phone Frame" descr="A black rectangular object&#10;&#10;Description automatically generated with low confidence">
            <a:extLst>
              <a:ext uri="{FF2B5EF4-FFF2-40B4-BE49-F238E27FC236}">
                <a16:creationId xmlns:a16="http://schemas.microsoft.com/office/drawing/2014/main" id="{DB1448DE-A04B-49EA-85BD-3C4660E9413A}"/>
              </a:ext>
            </a:extLst>
          </p:cNvPr>
          <p:cNvPicPr>
            <a:picLocks noChangeAspect="1"/>
          </p:cNvPicPr>
          <p:nvPr/>
        </p:nvPicPr>
        <p:blipFill>
          <a:blip r:embed="rId8"/>
          <a:stretch>
            <a:fillRect/>
          </a:stretch>
        </p:blipFill>
        <p:spPr>
          <a:xfrm>
            <a:off x="-4684486" y="-181492"/>
            <a:ext cx="5326742" cy="7721752"/>
          </a:xfrm>
          <a:prstGeom prst="rect">
            <a:avLst/>
          </a:prstGeom>
        </p:spPr>
      </p:pic>
      <p:pic>
        <p:nvPicPr>
          <p:cNvPr id="21" name="!!FLW Phone Feed">
            <a:extLst>
              <a:ext uri="{FF2B5EF4-FFF2-40B4-BE49-F238E27FC236}">
                <a16:creationId xmlns:a16="http://schemas.microsoft.com/office/drawing/2014/main" id="{13CEB216-B59A-476E-9D92-2135D69DDFD9}"/>
              </a:ext>
            </a:extLst>
          </p:cNvPr>
          <p:cNvPicPr>
            <a:picLocks noChangeAspect="1"/>
          </p:cNvPicPr>
          <p:nvPr/>
        </p:nvPicPr>
        <p:blipFill rotWithShape="1">
          <a:blip r:embed="rId9"/>
          <a:srcRect b="43275"/>
          <a:stretch/>
        </p:blipFill>
        <p:spPr>
          <a:xfrm>
            <a:off x="758511" y="3725947"/>
            <a:ext cx="1448151" cy="2944093"/>
          </a:xfrm>
          <a:prstGeom prst="rect">
            <a:avLst/>
          </a:prstGeom>
        </p:spPr>
      </p:pic>
      <p:pic>
        <p:nvPicPr>
          <p:cNvPr id="22" name="!!FLW Phone Frame" descr="A black rectangular object&#10;&#10;Description automatically generated with low confidence">
            <a:extLst>
              <a:ext uri="{FF2B5EF4-FFF2-40B4-BE49-F238E27FC236}">
                <a16:creationId xmlns:a16="http://schemas.microsoft.com/office/drawing/2014/main" id="{09D939EF-C975-462D-9F38-91965C883D92}"/>
              </a:ext>
            </a:extLst>
          </p:cNvPr>
          <p:cNvPicPr>
            <a:picLocks noChangeAspect="1"/>
          </p:cNvPicPr>
          <p:nvPr/>
        </p:nvPicPr>
        <p:blipFill>
          <a:blip r:embed="rId8"/>
          <a:stretch>
            <a:fillRect/>
          </a:stretch>
        </p:blipFill>
        <p:spPr>
          <a:xfrm>
            <a:off x="369651" y="3646320"/>
            <a:ext cx="2225872" cy="3226669"/>
          </a:xfrm>
          <a:prstGeom prst="rect">
            <a:avLst/>
          </a:prstGeom>
        </p:spPr>
      </p:pic>
    </p:spTree>
    <p:extLst>
      <p:ext uri="{BB962C8B-B14F-4D97-AF65-F5344CB8AC3E}">
        <p14:creationId xmlns:p14="http://schemas.microsoft.com/office/powerpoint/2010/main" val="428843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Connections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Installing Viva Connections Desktop</a:t>
            </a:r>
          </a:p>
        </p:txBody>
      </p:sp>
    </p:spTree>
    <p:extLst>
      <p:ext uri="{BB962C8B-B14F-4D97-AF65-F5344CB8AC3E}">
        <p14:creationId xmlns:p14="http://schemas.microsoft.com/office/powerpoint/2010/main" val="21630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F42B906-334A-40C1-B3F9-501DAAF0DFA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5597" r="28721" b="29903"/>
          <a:stretch/>
        </p:blipFill>
        <p:spPr>
          <a:xfrm>
            <a:off x="7603489" y="0"/>
            <a:ext cx="7287323" cy="6858000"/>
          </a:xfrm>
          <a:prstGeom prst="rect">
            <a:avLst/>
          </a:prstGeom>
        </p:spPr>
      </p:pic>
      <p:sp>
        <p:nvSpPr>
          <p:cNvPr id="4" name="Title 3">
            <a:extLst>
              <a:ext uri="{FF2B5EF4-FFF2-40B4-BE49-F238E27FC236}">
                <a16:creationId xmlns:a16="http://schemas.microsoft.com/office/drawing/2014/main" id="{A037956B-5F68-4234-931D-FF9E1C08985E}"/>
              </a:ext>
            </a:extLst>
          </p:cNvPr>
          <p:cNvSpPr>
            <a:spLocks noGrp="1"/>
          </p:cNvSpPr>
          <p:nvPr>
            <p:ph type="title"/>
          </p:nvPr>
        </p:nvSpPr>
        <p:spPr>
          <a:xfrm>
            <a:off x="305594" y="488132"/>
            <a:ext cx="4719636" cy="430887"/>
          </a:xfrm>
        </p:spPr>
        <p:txBody>
          <a:bodyPr/>
          <a:lstStyle/>
          <a:p>
            <a:r>
              <a:rPr lang="en-US" dirty="0">
                <a:solidFill>
                  <a:schemeClr val="tx1"/>
                </a:solidFill>
              </a:rPr>
              <a:t>Deploying Viva Connections</a:t>
            </a:r>
            <a:endParaRPr lang="en-US" sz="2000" spc="0" dirty="0">
              <a:solidFill>
                <a:schemeClr val="tx1"/>
              </a:solidFill>
              <a:latin typeface="+mn-lt"/>
            </a:endParaRPr>
          </a:p>
        </p:txBody>
      </p:sp>
      <p:sp>
        <p:nvSpPr>
          <p:cNvPr id="6" name="Text Placeholder 5">
            <a:extLst>
              <a:ext uri="{FF2B5EF4-FFF2-40B4-BE49-F238E27FC236}">
                <a16:creationId xmlns:a16="http://schemas.microsoft.com/office/drawing/2014/main" id="{A2854A42-DD67-44FE-8305-C378D11FD683}"/>
              </a:ext>
            </a:extLst>
          </p:cNvPr>
          <p:cNvSpPr>
            <a:spLocks noGrp="1"/>
          </p:cNvSpPr>
          <p:nvPr>
            <p:ph type="body" sz="quarter" idx="10"/>
          </p:nvPr>
        </p:nvSpPr>
        <p:spPr>
          <a:xfrm>
            <a:off x="305593" y="1166405"/>
            <a:ext cx="7515633" cy="6924973"/>
          </a:xfrm>
        </p:spPr>
        <p:txBody>
          <a:bodyPr/>
          <a:lstStyle/>
          <a:p>
            <a:r>
              <a:rPr lang="en-US" sz="1800" dirty="0">
                <a:solidFill>
                  <a:schemeClr val="tx1"/>
                </a:solidFill>
                <a:effectLst/>
                <a:ea typeface="Calibri" panose="020F0502020204030204" pitchFamily="34" charset="0"/>
              </a:rPr>
              <a:t>Before you can experience the benefits of Viva Connections there are a few steps that you need to complete:</a:t>
            </a:r>
          </a:p>
          <a:p>
            <a:endParaRPr lang="en-US" sz="1800" dirty="0">
              <a:solidFill>
                <a:schemeClr val="tx1"/>
              </a:solidFill>
              <a:ea typeface="Calibri" panose="020F0502020204030204" pitchFamily="34" charset="0"/>
            </a:endParaRPr>
          </a:p>
          <a:p>
            <a:r>
              <a:rPr lang="en-US" sz="1800" dirty="0">
                <a:solidFill>
                  <a:srgbClr val="107C10"/>
                </a:solidFill>
                <a:latin typeface="+mj-lt"/>
                <a:cs typeface="+mn-cs"/>
              </a:rPr>
              <a:t>Prerequisites</a:t>
            </a:r>
          </a:p>
          <a:p>
            <a:endParaRPr lang="en-US" sz="1800" dirty="0">
              <a:solidFill>
                <a:srgbClr val="107C10"/>
              </a:solidFill>
              <a:latin typeface="+mj-lt"/>
              <a:cs typeface="+mn-cs"/>
            </a:endParaRPr>
          </a:p>
          <a:p>
            <a:pPr marL="285750" indent="-285750">
              <a:buClr>
                <a:srgbClr val="167D3E"/>
              </a:buClr>
              <a:buFont typeface="Segoe UI Semibold" panose="020B0702040204020203" pitchFamily="34" charset="0"/>
              <a:buChar char="-"/>
            </a:pPr>
            <a:r>
              <a:rPr lang="en-US" sz="1800" dirty="0">
                <a:solidFill>
                  <a:schemeClr val="tx1"/>
                </a:solidFill>
              </a:rPr>
              <a:t>Create a company wide portal/intranet using SharePoint communication sites, typically as a hub with connected sites (top tip – if you want to set it as your root site do it before registering as a hub)</a:t>
            </a:r>
          </a:p>
          <a:p>
            <a:pPr marL="285750" indent="-285750">
              <a:buClr>
                <a:srgbClr val="167D3E"/>
              </a:buClr>
              <a:buFont typeface="Segoe UI Semibold" panose="020B0702040204020203" pitchFamily="34" charset="0"/>
              <a:buChar char="-"/>
            </a:pPr>
            <a:r>
              <a:rPr lang="en-US" sz="1800" dirty="0">
                <a:solidFill>
                  <a:schemeClr val="tx1"/>
                </a:solidFill>
              </a:rPr>
              <a:t>Register as home site (recommended to also set as root site)</a:t>
            </a:r>
          </a:p>
          <a:p>
            <a:pPr marL="285750" indent="-285750">
              <a:buClr>
                <a:srgbClr val="167D3E"/>
              </a:buClr>
              <a:buFont typeface="Segoe UI Semibold" panose="020B0702040204020203" pitchFamily="34" charset="0"/>
              <a:buChar char="-"/>
            </a:pPr>
            <a:r>
              <a:rPr lang="en-US" sz="1800" dirty="0">
                <a:solidFill>
                  <a:schemeClr val="tx1"/>
                </a:solidFill>
              </a:rPr>
              <a:t>Enable global navigation to enable the SharePoint app bar (not available in all tenants yet – we don’t have it </a:t>
            </a:r>
            <a:r>
              <a:rPr lang="en-US" sz="1800" dirty="0">
                <a:solidFill>
                  <a:schemeClr val="tx1"/>
                </a:solidFill>
                <a:sym typeface="Wingdings" panose="05000000000000000000" pitchFamily="2" charset="2"/>
              </a:rPr>
              <a:t></a:t>
            </a:r>
            <a:r>
              <a:rPr lang="en-US" sz="1800" dirty="0">
                <a:solidFill>
                  <a:schemeClr val="tx1"/>
                </a:solidFill>
              </a:rPr>
              <a:t>)</a:t>
            </a:r>
          </a:p>
          <a:p>
            <a:pPr marL="285750" indent="-285750">
              <a:buClr>
                <a:srgbClr val="167D3E"/>
              </a:buClr>
              <a:buFont typeface="Segoe UI Semibold" panose="020B0702040204020203" pitchFamily="34" charset="0"/>
              <a:buChar char="-"/>
            </a:pPr>
            <a:r>
              <a:rPr lang="en-US" sz="1800" dirty="0">
                <a:solidFill>
                  <a:schemeClr val="tx1"/>
                </a:solidFill>
              </a:rPr>
              <a:t>Get the latest version of the SharePoint Management Shell</a:t>
            </a:r>
          </a:p>
          <a:p>
            <a:pPr marL="285750" indent="-285750">
              <a:buClr>
                <a:srgbClr val="167D3E"/>
              </a:buClr>
              <a:buFont typeface="Segoe UI Semibold" panose="020B0702040204020203" pitchFamily="34" charset="0"/>
              <a:buChar char="-"/>
            </a:pPr>
            <a:r>
              <a:rPr lang="en-US" sz="1800" dirty="0">
                <a:solidFill>
                  <a:schemeClr val="tx1"/>
                </a:solidFill>
              </a:rPr>
              <a:t>Download the zip file containing the installation materials</a:t>
            </a:r>
          </a:p>
          <a:p>
            <a:pPr marL="285750" indent="-285750">
              <a:buClr>
                <a:srgbClr val="167D3E"/>
              </a:buClr>
              <a:buFont typeface="Segoe UI Semibold" panose="020B0702040204020203" pitchFamily="34" charset="0"/>
              <a:buChar char="-"/>
            </a:pPr>
            <a:r>
              <a:rPr lang="en-US" sz="1800" dirty="0">
                <a:solidFill>
                  <a:schemeClr val="tx1"/>
                </a:solidFill>
              </a:rPr>
              <a:t>Get a 192x192 pixel </a:t>
            </a:r>
            <a:r>
              <a:rPr lang="en-US" sz="1800" dirty="0" err="1">
                <a:solidFill>
                  <a:schemeClr val="tx1"/>
                </a:solidFill>
              </a:rPr>
              <a:t>colour</a:t>
            </a:r>
            <a:r>
              <a:rPr lang="en-US" sz="1800" dirty="0">
                <a:solidFill>
                  <a:schemeClr val="tx1"/>
                </a:solidFill>
              </a:rPr>
              <a:t> icon for the app catalog</a:t>
            </a:r>
          </a:p>
          <a:p>
            <a:pPr marL="285750" indent="-285750">
              <a:buClr>
                <a:srgbClr val="167D3E"/>
              </a:buClr>
              <a:buFont typeface="Segoe UI Semibold" panose="020B0702040204020203" pitchFamily="34" charset="0"/>
              <a:buChar char="-"/>
            </a:pPr>
            <a:r>
              <a:rPr lang="en-US" sz="1800" dirty="0">
                <a:solidFill>
                  <a:schemeClr val="tx1"/>
                </a:solidFill>
              </a:rPr>
              <a:t>Get a 32x32 pixel monochrome icon for the app bar (it must be monochrome – my first attempt had a slight drop shadow and it looked terrible)</a:t>
            </a:r>
          </a:p>
          <a:p>
            <a:endParaRPr lang="en-US" dirty="0">
              <a:solidFill>
                <a:schemeClr val="tx1"/>
              </a:solidFill>
            </a:endParaRPr>
          </a:p>
          <a:p>
            <a:endParaRPr lang="en-US" dirty="0">
              <a:solidFill>
                <a:schemeClr val="tx1"/>
              </a:solidFill>
            </a:endParaRPr>
          </a:p>
          <a:p>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4003825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F42B906-334A-40C1-B3F9-501DAAF0DFA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5597" r="28721" b="29903"/>
          <a:stretch/>
        </p:blipFill>
        <p:spPr>
          <a:xfrm>
            <a:off x="7603489" y="0"/>
            <a:ext cx="7287323" cy="6858000"/>
          </a:xfrm>
          <a:prstGeom prst="rect">
            <a:avLst/>
          </a:prstGeom>
        </p:spPr>
      </p:pic>
      <p:sp>
        <p:nvSpPr>
          <p:cNvPr id="4" name="Title 3">
            <a:extLst>
              <a:ext uri="{FF2B5EF4-FFF2-40B4-BE49-F238E27FC236}">
                <a16:creationId xmlns:a16="http://schemas.microsoft.com/office/drawing/2014/main" id="{A037956B-5F68-4234-931D-FF9E1C08985E}"/>
              </a:ext>
            </a:extLst>
          </p:cNvPr>
          <p:cNvSpPr>
            <a:spLocks noGrp="1"/>
          </p:cNvSpPr>
          <p:nvPr>
            <p:ph type="title"/>
          </p:nvPr>
        </p:nvSpPr>
        <p:spPr>
          <a:xfrm>
            <a:off x="305594" y="488132"/>
            <a:ext cx="4719636" cy="430887"/>
          </a:xfrm>
        </p:spPr>
        <p:txBody>
          <a:bodyPr/>
          <a:lstStyle/>
          <a:p>
            <a:r>
              <a:rPr lang="en-US" dirty="0">
                <a:solidFill>
                  <a:schemeClr val="tx1"/>
                </a:solidFill>
              </a:rPr>
              <a:t>Deploying Viva Connections</a:t>
            </a:r>
            <a:endParaRPr lang="en-US" sz="2000" spc="0" dirty="0">
              <a:solidFill>
                <a:schemeClr val="tx1"/>
              </a:solidFill>
              <a:latin typeface="+mn-lt"/>
            </a:endParaRPr>
          </a:p>
        </p:txBody>
      </p:sp>
      <p:sp>
        <p:nvSpPr>
          <p:cNvPr id="6" name="Text Placeholder 5">
            <a:extLst>
              <a:ext uri="{FF2B5EF4-FFF2-40B4-BE49-F238E27FC236}">
                <a16:creationId xmlns:a16="http://schemas.microsoft.com/office/drawing/2014/main" id="{A2854A42-DD67-44FE-8305-C378D11FD683}"/>
              </a:ext>
            </a:extLst>
          </p:cNvPr>
          <p:cNvSpPr>
            <a:spLocks noGrp="1"/>
          </p:cNvSpPr>
          <p:nvPr>
            <p:ph type="body" sz="quarter" idx="10"/>
          </p:nvPr>
        </p:nvSpPr>
        <p:spPr>
          <a:xfrm>
            <a:off x="305593" y="1166405"/>
            <a:ext cx="7515633" cy="7312771"/>
          </a:xfrm>
        </p:spPr>
        <p:txBody>
          <a:bodyPr/>
          <a:lstStyle/>
          <a:p>
            <a:r>
              <a:rPr lang="en-US" sz="1800" dirty="0">
                <a:solidFill>
                  <a:schemeClr val="tx1"/>
                </a:solidFill>
                <a:effectLst/>
                <a:ea typeface="Calibri" panose="020F0502020204030204" pitchFamily="34" charset="0"/>
              </a:rPr>
              <a:t>The install process involves running a PowerShell script to create app package which you can then upload and deploy via the Teams Admin Center. This method allows you to deploy to a test group using app policies before deploying globally.</a:t>
            </a:r>
          </a:p>
          <a:p>
            <a:endParaRPr lang="en-US" sz="1800" dirty="0">
              <a:solidFill>
                <a:srgbClr val="107C10"/>
              </a:solidFill>
              <a:latin typeface="+mj-lt"/>
              <a:cs typeface="+mn-cs"/>
            </a:endParaRPr>
          </a:p>
          <a:p>
            <a:r>
              <a:rPr lang="en-US" sz="1800" dirty="0">
                <a:solidFill>
                  <a:srgbClr val="107C10"/>
                </a:solidFill>
                <a:latin typeface="+mj-lt"/>
                <a:cs typeface="+mn-cs"/>
              </a:rPr>
              <a:t>PowerShell script</a:t>
            </a:r>
          </a:p>
          <a:p>
            <a:endParaRPr lang="en-US" sz="1800" dirty="0">
              <a:solidFill>
                <a:srgbClr val="107C10"/>
              </a:solidFill>
              <a:latin typeface="+mj-lt"/>
              <a:cs typeface="+mn-cs"/>
            </a:endParaRPr>
          </a:p>
          <a:p>
            <a:pPr marL="285750" indent="-285750">
              <a:buClr>
                <a:srgbClr val="167D3E"/>
              </a:buClr>
              <a:buFont typeface="Segoe UI Semibold" panose="020B0702040204020203" pitchFamily="34" charset="0"/>
              <a:buChar char="-"/>
            </a:pPr>
            <a:r>
              <a:rPr lang="en-US" sz="1800" dirty="0">
                <a:solidFill>
                  <a:schemeClr val="tx1"/>
                </a:solidFill>
              </a:rPr>
              <a:t>You will be prompted to provide the following information:</a:t>
            </a:r>
          </a:p>
          <a:p>
            <a:pPr marL="285750" indent="-285750">
              <a:buClr>
                <a:srgbClr val="167D3E"/>
              </a:buClr>
              <a:buFont typeface="Segoe UI Semibold" panose="020B0702040204020203" pitchFamily="34" charset="0"/>
              <a:buChar char="-"/>
            </a:pPr>
            <a:r>
              <a:rPr lang="en-US" sz="1800" dirty="0">
                <a:solidFill>
                  <a:srgbClr val="107C10"/>
                </a:solidFill>
                <a:latin typeface="+mj-lt"/>
                <a:cs typeface="+mn-cs"/>
              </a:rPr>
              <a:t> </a:t>
            </a:r>
            <a:r>
              <a:rPr lang="en-US" sz="1800" dirty="0">
                <a:solidFill>
                  <a:schemeClr val="tx1"/>
                </a:solidFill>
                <a:effectLst/>
                <a:ea typeface="Calibri" panose="020F0502020204030204" pitchFamily="34" charset="0"/>
              </a:rPr>
              <a:t>SharePoint site URL</a:t>
            </a:r>
          </a:p>
          <a:p>
            <a:pPr marL="285750" indent="-285750">
              <a:buClr>
                <a:srgbClr val="167D3E"/>
              </a:buClr>
              <a:buFont typeface="Segoe UI Semibold" panose="020B0702040204020203" pitchFamily="34" charset="0"/>
              <a:buChar char="-"/>
            </a:pPr>
            <a:r>
              <a:rPr lang="en-US" sz="1800" dirty="0">
                <a:solidFill>
                  <a:schemeClr val="tx1"/>
                </a:solidFill>
                <a:latin typeface="+mj-lt"/>
                <a:cs typeface="+mn-cs"/>
              </a:rPr>
              <a:t> </a:t>
            </a:r>
            <a:r>
              <a:rPr lang="en-US" sz="1800" dirty="0">
                <a:solidFill>
                  <a:schemeClr val="tx1"/>
                </a:solidFill>
              </a:rPr>
              <a:t>App name (keep it short for the app bar)</a:t>
            </a:r>
          </a:p>
          <a:p>
            <a:pPr marL="285750" indent="-285750">
              <a:buClr>
                <a:srgbClr val="167D3E"/>
              </a:buClr>
              <a:buFont typeface="Segoe UI Semibold" panose="020B0702040204020203" pitchFamily="34" charset="0"/>
              <a:buChar char="-"/>
            </a:pPr>
            <a:r>
              <a:rPr lang="en-US" sz="1800" dirty="0">
                <a:solidFill>
                  <a:schemeClr val="tx1"/>
                </a:solidFill>
              </a:rPr>
              <a:t> App description (80 character description for the app catalog)</a:t>
            </a:r>
          </a:p>
          <a:p>
            <a:pPr marL="285750" indent="-285750">
              <a:buClr>
                <a:srgbClr val="167D3E"/>
              </a:buClr>
              <a:buFont typeface="Segoe UI Semibold" panose="020B0702040204020203" pitchFamily="34" charset="0"/>
              <a:buChar char="-"/>
            </a:pPr>
            <a:r>
              <a:rPr lang="en-US" sz="1800" dirty="0">
                <a:solidFill>
                  <a:schemeClr val="tx1"/>
                </a:solidFill>
              </a:rPr>
              <a:t> App long description (4000 character description for the app catalog)</a:t>
            </a:r>
          </a:p>
          <a:p>
            <a:pPr marL="285750" indent="-285750">
              <a:buClr>
                <a:srgbClr val="167D3E"/>
              </a:buClr>
              <a:buFont typeface="Segoe UI Semibold" panose="020B0702040204020203" pitchFamily="34" charset="0"/>
              <a:buChar char="-"/>
            </a:pPr>
            <a:r>
              <a:rPr lang="en-US" sz="1800" dirty="0">
                <a:solidFill>
                  <a:schemeClr val="tx1"/>
                </a:solidFill>
              </a:rPr>
              <a:t> Privacy policy URL (option to use MS default)</a:t>
            </a:r>
          </a:p>
          <a:p>
            <a:pPr marL="285750" indent="-285750">
              <a:buClr>
                <a:srgbClr val="167D3E"/>
              </a:buClr>
              <a:buFont typeface="Segoe UI Semibold" panose="020B0702040204020203" pitchFamily="34" charset="0"/>
              <a:buChar char="-"/>
            </a:pPr>
            <a:r>
              <a:rPr lang="en-US" sz="1800" dirty="0">
                <a:solidFill>
                  <a:schemeClr val="tx1"/>
                </a:solidFill>
              </a:rPr>
              <a:t> Terms of use URL (option to use MS default)</a:t>
            </a:r>
          </a:p>
          <a:p>
            <a:pPr marL="285750" indent="-285750">
              <a:buClr>
                <a:srgbClr val="167D3E"/>
              </a:buClr>
              <a:buFont typeface="Segoe UI Semibold" panose="020B0702040204020203" pitchFamily="34" charset="0"/>
              <a:buChar char="-"/>
            </a:pPr>
            <a:r>
              <a:rPr lang="en-US" sz="1800" dirty="0">
                <a:solidFill>
                  <a:schemeClr val="tx1"/>
                </a:solidFill>
              </a:rPr>
              <a:t> </a:t>
            </a:r>
            <a:r>
              <a:rPr lang="en-US" sz="1800" dirty="0" err="1">
                <a:solidFill>
                  <a:schemeClr val="tx1"/>
                </a:solidFill>
              </a:rPr>
              <a:t>Organisation</a:t>
            </a:r>
            <a:r>
              <a:rPr lang="en-US" sz="1800" dirty="0">
                <a:solidFill>
                  <a:schemeClr val="tx1"/>
                </a:solidFill>
              </a:rPr>
              <a:t> name (used for the ‘created by’ section in app catalog)</a:t>
            </a:r>
          </a:p>
          <a:p>
            <a:pPr marL="285750" indent="-285750">
              <a:buClr>
                <a:srgbClr val="167D3E"/>
              </a:buClr>
              <a:buFont typeface="Segoe UI Semibold" panose="020B0702040204020203" pitchFamily="34" charset="0"/>
              <a:buChar char="-"/>
            </a:pPr>
            <a:r>
              <a:rPr lang="en-US" sz="1800" dirty="0">
                <a:solidFill>
                  <a:schemeClr val="tx1"/>
                </a:solidFill>
              </a:rPr>
              <a:t> </a:t>
            </a:r>
            <a:r>
              <a:rPr lang="en-US" sz="1800" dirty="0" err="1">
                <a:solidFill>
                  <a:schemeClr val="tx1"/>
                </a:solidFill>
              </a:rPr>
              <a:t>Organisation</a:t>
            </a:r>
            <a:r>
              <a:rPr lang="en-US" sz="1800" dirty="0">
                <a:solidFill>
                  <a:schemeClr val="tx1"/>
                </a:solidFill>
              </a:rPr>
              <a:t> website (link in the ‘created by’ section in app catalog)</a:t>
            </a:r>
          </a:p>
          <a:p>
            <a:pPr marL="285750" indent="-285750">
              <a:buClr>
                <a:srgbClr val="167D3E"/>
              </a:buClr>
              <a:buFont typeface="Segoe UI Semibold" panose="020B0702040204020203" pitchFamily="34" charset="0"/>
              <a:buChar char="-"/>
            </a:pPr>
            <a:r>
              <a:rPr lang="en-US" sz="1800" dirty="0">
                <a:solidFill>
                  <a:schemeClr val="tx1"/>
                </a:solidFill>
              </a:rPr>
              <a:t> Upload icons mention in the prerequisites.</a:t>
            </a:r>
          </a:p>
          <a:p>
            <a:endParaRPr lang="en-US" dirty="0">
              <a:solidFill>
                <a:schemeClr val="tx1"/>
              </a:solidFill>
            </a:endParaRPr>
          </a:p>
          <a:p>
            <a:endParaRPr lang="en-US" dirty="0">
              <a:solidFill>
                <a:schemeClr val="tx1"/>
              </a:solidFill>
            </a:endParaRPr>
          </a:p>
          <a:p>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231787262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F42B906-334A-40C1-B3F9-501DAAF0DFA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5597" r="28721" b="29903"/>
          <a:stretch/>
        </p:blipFill>
        <p:spPr>
          <a:xfrm>
            <a:off x="7621243" y="0"/>
            <a:ext cx="7287323" cy="6858000"/>
          </a:xfrm>
          <a:prstGeom prst="rect">
            <a:avLst/>
          </a:prstGeom>
        </p:spPr>
      </p:pic>
      <p:sp>
        <p:nvSpPr>
          <p:cNvPr id="4" name="Title 3">
            <a:extLst>
              <a:ext uri="{FF2B5EF4-FFF2-40B4-BE49-F238E27FC236}">
                <a16:creationId xmlns:a16="http://schemas.microsoft.com/office/drawing/2014/main" id="{A037956B-5F68-4234-931D-FF9E1C08985E}"/>
              </a:ext>
            </a:extLst>
          </p:cNvPr>
          <p:cNvSpPr>
            <a:spLocks noGrp="1"/>
          </p:cNvSpPr>
          <p:nvPr>
            <p:ph type="title"/>
          </p:nvPr>
        </p:nvSpPr>
        <p:spPr>
          <a:xfrm>
            <a:off x="305594" y="488132"/>
            <a:ext cx="4719636" cy="430887"/>
          </a:xfrm>
        </p:spPr>
        <p:txBody>
          <a:bodyPr/>
          <a:lstStyle/>
          <a:p>
            <a:r>
              <a:rPr lang="en-US" dirty="0">
                <a:solidFill>
                  <a:schemeClr val="tx1"/>
                </a:solidFill>
              </a:rPr>
              <a:t>Deploying Viva Connections</a:t>
            </a:r>
            <a:endParaRPr lang="en-US" sz="2000" spc="0" dirty="0">
              <a:solidFill>
                <a:schemeClr val="tx1"/>
              </a:solidFill>
              <a:latin typeface="+mn-lt"/>
            </a:endParaRPr>
          </a:p>
        </p:txBody>
      </p:sp>
      <p:sp>
        <p:nvSpPr>
          <p:cNvPr id="6" name="Text Placeholder 5">
            <a:extLst>
              <a:ext uri="{FF2B5EF4-FFF2-40B4-BE49-F238E27FC236}">
                <a16:creationId xmlns:a16="http://schemas.microsoft.com/office/drawing/2014/main" id="{A2854A42-DD67-44FE-8305-C378D11FD683}"/>
              </a:ext>
            </a:extLst>
          </p:cNvPr>
          <p:cNvSpPr>
            <a:spLocks noGrp="1"/>
          </p:cNvSpPr>
          <p:nvPr>
            <p:ph type="body" sz="quarter" idx="10"/>
          </p:nvPr>
        </p:nvSpPr>
        <p:spPr>
          <a:xfrm>
            <a:off x="305593" y="1166405"/>
            <a:ext cx="7515633" cy="2917722"/>
          </a:xfrm>
        </p:spPr>
        <p:txBody>
          <a:bodyPr/>
          <a:lstStyle/>
          <a:p>
            <a:r>
              <a:rPr lang="en-US" sz="1800" dirty="0">
                <a:solidFill>
                  <a:schemeClr val="tx1"/>
                </a:solidFill>
                <a:effectLst/>
                <a:ea typeface="Calibri" panose="020F0502020204030204" pitchFamily="34" charset="0"/>
              </a:rPr>
              <a:t>The final stage of the process is to deploy the app package via the Teams Admin Center.</a:t>
            </a:r>
          </a:p>
          <a:p>
            <a:endParaRPr lang="en-US" sz="1800" dirty="0">
              <a:solidFill>
                <a:srgbClr val="107C10"/>
              </a:solidFill>
              <a:latin typeface="+mj-lt"/>
              <a:cs typeface="+mn-cs"/>
            </a:endParaRPr>
          </a:p>
          <a:p>
            <a:r>
              <a:rPr lang="en-US" sz="1800" dirty="0">
                <a:solidFill>
                  <a:srgbClr val="107C10"/>
                </a:solidFill>
                <a:latin typeface="+mj-lt"/>
                <a:cs typeface="+mn-cs"/>
              </a:rPr>
              <a:t>Deploy via the Teams Admin Center</a:t>
            </a:r>
          </a:p>
          <a:p>
            <a:endParaRPr lang="en-US" sz="1800" dirty="0">
              <a:solidFill>
                <a:srgbClr val="107C10"/>
              </a:solidFill>
              <a:latin typeface="+mj-lt"/>
              <a:cs typeface="+mn-cs"/>
            </a:endParaRPr>
          </a:p>
          <a:p>
            <a:endParaRPr lang="en-US" dirty="0">
              <a:solidFill>
                <a:schemeClr val="tx1"/>
              </a:solidFill>
            </a:endParaRPr>
          </a:p>
          <a:p>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0927229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F42B906-334A-40C1-B3F9-501DAAF0DFA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5597" r="28721" b="29903"/>
          <a:stretch/>
        </p:blipFill>
        <p:spPr>
          <a:xfrm>
            <a:off x="7621243" y="0"/>
            <a:ext cx="7287323" cy="6858000"/>
          </a:xfrm>
          <a:prstGeom prst="rect">
            <a:avLst/>
          </a:prstGeom>
        </p:spPr>
      </p:pic>
      <p:sp>
        <p:nvSpPr>
          <p:cNvPr id="4" name="Title 3">
            <a:extLst>
              <a:ext uri="{FF2B5EF4-FFF2-40B4-BE49-F238E27FC236}">
                <a16:creationId xmlns:a16="http://schemas.microsoft.com/office/drawing/2014/main" id="{A037956B-5F68-4234-931D-FF9E1C08985E}"/>
              </a:ext>
            </a:extLst>
          </p:cNvPr>
          <p:cNvSpPr>
            <a:spLocks noGrp="1"/>
          </p:cNvSpPr>
          <p:nvPr>
            <p:ph type="title"/>
          </p:nvPr>
        </p:nvSpPr>
        <p:spPr>
          <a:xfrm>
            <a:off x="305594" y="488132"/>
            <a:ext cx="4719636" cy="430887"/>
          </a:xfrm>
        </p:spPr>
        <p:txBody>
          <a:bodyPr/>
          <a:lstStyle/>
          <a:p>
            <a:r>
              <a:rPr lang="en-US" dirty="0">
                <a:solidFill>
                  <a:schemeClr val="tx1"/>
                </a:solidFill>
              </a:rPr>
              <a:t>References</a:t>
            </a:r>
            <a:endParaRPr lang="en-US" sz="2000" spc="0" dirty="0">
              <a:solidFill>
                <a:schemeClr val="tx1"/>
              </a:solidFill>
              <a:latin typeface="+mn-lt"/>
            </a:endParaRPr>
          </a:p>
        </p:txBody>
      </p:sp>
      <p:sp>
        <p:nvSpPr>
          <p:cNvPr id="6" name="Text Placeholder 5">
            <a:extLst>
              <a:ext uri="{FF2B5EF4-FFF2-40B4-BE49-F238E27FC236}">
                <a16:creationId xmlns:a16="http://schemas.microsoft.com/office/drawing/2014/main" id="{A2854A42-DD67-44FE-8305-C378D11FD683}"/>
              </a:ext>
            </a:extLst>
          </p:cNvPr>
          <p:cNvSpPr>
            <a:spLocks noGrp="1"/>
          </p:cNvSpPr>
          <p:nvPr>
            <p:ph type="body" sz="quarter" idx="10"/>
          </p:nvPr>
        </p:nvSpPr>
        <p:spPr>
          <a:xfrm>
            <a:off x="305593" y="1166405"/>
            <a:ext cx="7515633" cy="5133713"/>
          </a:xfrm>
        </p:spPr>
        <p:txBody>
          <a:bodyPr/>
          <a:lstStyle/>
          <a:p>
            <a:r>
              <a:rPr lang="en-US" sz="1800" dirty="0">
                <a:solidFill>
                  <a:schemeClr val="tx1"/>
                </a:solidFill>
                <a:effectLst/>
                <a:ea typeface="Calibri" panose="020F0502020204030204" pitchFamily="34" charset="0"/>
              </a:rPr>
              <a:t>The final stage of the process is to deploy the app package via the Teams Admin Center.</a:t>
            </a:r>
          </a:p>
          <a:p>
            <a:endParaRPr lang="en-US" sz="1800" dirty="0">
              <a:solidFill>
                <a:srgbClr val="107C10"/>
              </a:solidFill>
              <a:latin typeface="+mj-lt"/>
              <a:cs typeface="+mn-cs"/>
            </a:endParaRPr>
          </a:p>
          <a:p>
            <a:r>
              <a:rPr lang="en-US" sz="1800" dirty="0">
                <a:solidFill>
                  <a:srgbClr val="107C10"/>
                </a:solidFill>
                <a:latin typeface="+mj-lt"/>
                <a:cs typeface="+mn-cs"/>
              </a:rPr>
              <a:t>PowerShell</a:t>
            </a:r>
          </a:p>
          <a:p>
            <a:r>
              <a:rPr lang="en-US" sz="1800" dirty="0">
                <a:effectLst/>
                <a:latin typeface="Calibri" panose="020F0502020204030204" pitchFamily="34" charset="0"/>
                <a:ea typeface="Calibri" panose="020F0502020204030204" pitchFamily="34" charset="0"/>
                <a:cs typeface="Arial" panose="020B0604020202020204" pitchFamily="34" charset="0"/>
                <a:hlinkClick r:id="rId5"/>
              </a:rPr>
              <a:t>https://docs.microsoft.com/en-us/powershell/sharepoint/sharepoint-online/introduction-sharepoint-online-management-shell?view=sharepoint-ps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solidFill>
                <a:srgbClr val="107C10"/>
              </a:solidFill>
              <a:latin typeface="+mj-lt"/>
              <a:cs typeface="+mn-cs"/>
            </a:endParaRPr>
          </a:p>
          <a:p>
            <a:r>
              <a:rPr lang="en-US" sz="1800" dirty="0">
                <a:solidFill>
                  <a:srgbClr val="107C10"/>
                </a:solidFill>
                <a:latin typeface="+mj-lt"/>
                <a:cs typeface="+mn-cs"/>
              </a:rPr>
              <a:t>Register Home Site</a:t>
            </a:r>
          </a:p>
          <a:p>
            <a:r>
              <a:rPr lang="en-GB" sz="1800" dirty="0">
                <a:hlinkClick r:id="rId6"/>
              </a:rPr>
              <a:t>https://docs.microsoft.com/en-us/sharepoint/home-site</a:t>
            </a:r>
            <a:endParaRPr lang="en-GB" sz="1800" dirty="0"/>
          </a:p>
          <a:p>
            <a:endParaRPr lang="en-US" sz="1800" dirty="0">
              <a:solidFill>
                <a:srgbClr val="107C10"/>
              </a:solidFill>
              <a:latin typeface="+mj-lt"/>
              <a:cs typeface="+mn-cs"/>
            </a:endParaRPr>
          </a:p>
          <a:p>
            <a:r>
              <a:rPr lang="en-US" sz="1800" dirty="0">
                <a:solidFill>
                  <a:srgbClr val="107C10"/>
                </a:solidFill>
                <a:latin typeface="+mj-lt"/>
                <a:cs typeface="+mn-cs"/>
              </a:rPr>
              <a:t>Root Site</a:t>
            </a:r>
          </a:p>
          <a:p>
            <a:r>
              <a:rPr lang="en-GB" sz="1800" dirty="0">
                <a:hlinkClick r:id="rId7"/>
              </a:rPr>
              <a:t>https://docs.microsoft.com/en-us/sharepoint/modern-root-site#replace-your-root-site</a:t>
            </a:r>
            <a:endParaRPr lang="en-GB" sz="1800" dirty="0"/>
          </a:p>
          <a:p>
            <a:endParaRPr lang="en-US" sz="1800" dirty="0">
              <a:solidFill>
                <a:srgbClr val="107C10"/>
              </a:solidFill>
              <a:latin typeface="+mj-lt"/>
              <a:cs typeface="+mn-cs"/>
            </a:endParaRPr>
          </a:p>
          <a:p>
            <a:pPr marL="342900" indent="-342900">
              <a:buFont typeface="Arial" panose="020B0604020202020204" pitchFamily="34" charset="0"/>
              <a:buChar char="•"/>
            </a:pPr>
            <a:endParaRPr lang="en-US" sz="20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38985813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F42B906-334A-40C1-B3F9-501DAAF0DFA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5597" r="28721" b="29903"/>
          <a:stretch/>
        </p:blipFill>
        <p:spPr>
          <a:xfrm>
            <a:off x="7621243" y="0"/>
            <a:ext cx="7287323" cy="6858000"/>
          </a:xfrm>
          <a:prstGeom prst="rect">
            <a:avLst/>
          </a:prstGeom>
        </p:spPr>
      </p:pic>
      <p:sp>
        <p:nvSpPr>
          <p:cNvPr id="4" name="Title 3">
            <a:extLst>
              <a:ext uri="{FF2B5EF4-FFF2-40B4-BE49-F238E27FC236}">
                <a16:creationId xmlns:a16="http://schemas.microsoft.com/office/drawing/2014/main" id="{A037956B-5F68-4234-931D-FF9E1C08985E}"/>
              </a:ext>
            </a:extLst>
          </p:cNvPr>
          <p:cNvSpPr>
            <a:spLocks noGrp="1"/>
          </p:cNvSpPr>
          <p:nvPr>
            <p:ph type="title"/>
          </p:nvPr>
        </p:nvSpPr>
        <p:spPr>
          <a:xfrm>
            <a:off x="305594" y="488132"/>
            <a:ext cx="4719636" cy="430887"/>
          </a:xfrm>
        </p:spPr>
        <p:txBody>
          <a:bodyPr/>
          <a:lstStyle/>
          <a:p>
            <a:r>
              <a:rPr lang="en-US" dirty="0">
                <a:solidFill>
                  <a:schemeClr val="tx1"/>
                </a:solidFill>
              </a:rPr>
              <a:t>References</a:t>
            </a:r>
            <a:endParaRPr lang="en-US" sz="2000" spc="0" dirty="0">
              <a:solidFill>
                <a:schemeClr val="tx1"/>
              </a:solidFill>
              <a:latin typeface="+mn-lt"/>
            </a:endParaRPr>
          </a:p>
        </p:txBody>
      </p:sp>
      <p:sp>
        <p:nvSpPr>
          <p:cNvPr id="6" name="Text Placeholder 5">
            <a:extLst>
              <a:ext uri="{FF2B5EF4-FFF2-40B4-BE49-F238E27FC236}">
                <a16:creationId xmlns:a16="http://schemas.microsoft.com/office/drawing/2014/main" id="{A2854A42-DD67-44FE-8305-C378D11FD683}"/>
              </a:ext>
            </a:extLst>
          </p:cNvPr>
          <p:cNvSpPr>
            <a:spLocks noGrp="1"/>
          </p:cNvSpPr>
          <p:nvPr>
            <p:ph type="body" sz="quarter" idx="10"/>
          </p:nvPr>
        </p:nvSpPr>
        <p:spPr>
          <a:xfrm>
            <a:off x="305593" y="1166405"/>
            <a:ext cx="7515633" cy="6906506"/>
          </a:xfrm>
        </p:spPr>
        <p:txBody>
          <a:bodyPr/>
          <a:lstStyle/>
          <a:p>
            <a:r>
              <a:rPr lang="en-US" sz="1800" dirty="0">
                <a:solidFill>
                  <a:schemeClr val="tx1"/>
                </a:solidFill>
                <a:effectLst/>
                <a:ea typeface="Calibri" panose="020F0502020204030204" pitchFamily="34" charset="0"/>
              </a:rPr>
              <a:t>The final stage of the process is to deploy the app package via the Teams Admin Center.</a:t>
            </a:r>
          </a:p>
          <a:p>
            <a:endParaRPr lang="en-US" sz="1800" dirty="0">
              <a:solidFill>
                <a:srgbClr val="107C10"/>
              </a:solidFill>
              <a:latin typeface="+mj-lt"/>
              <a:cs typeface="+mn-cs"/>
            </a:endParaRPr>
          </a:p>
          <a:p>
            <a:r>
              <a:rPr lang="en-US" sz="1800" dirty="0">
                <a:solidFill>
                  <a:srgbClr val="107C10"/>
                </a:solidFill>
                <a:latin typeface="+mj-lt"/>
                <a:cs typeface="+mn-cs"/>
              </a:rPr>
              <a:t>Global Nav</a:t>
            </a:r>
          </a:p>
          <a:p>
            <a:r>
              <a:rPr lang="en-GB" sz="1800" dirty="0">
                <a:hlinkClick r:id="rId5"/>
              </a:rPr>
              <a:t>https://docs.microsoft.com/en-gb/SharePoint/sharepoint-app-bar?WT.mc_id=M365-MVP-5003360#customize-global-navigation-in-the-app-bar</a:t>
            </a:r>
            <a:endParaRPr lang="en-GB" sz="1800" dirty="0"/>
          </a:p>
          <a:p>
            <a:endParaRPr lang="en-US" sz="1800" dirty="0">
              <a:solidFill>
                <a:srgbClr val="107C10"/>
              </a:solidFill>
              <a:latin typeface="+mj-lt"/>
              <a:cs typeface="+mn-cs"/>
            </a:endParaRPr>
          </a:p>
          <a:p>
            <a:r>
              <a:rPr lang="en-US" sz="1800" dirty="0">
                <a:solidFill>
                  <a:srgbClr val="107C10"/>
                </a:solidFill>
                <a:latin typeface="+mj-lt"/>
                <a:cs typeface="+mn-cs"/>
              </a:rPr>
              <a:t>Install files</a:t>
            </a:r>
          </a:p>
          <a:p>
            <a:r>
              <a:rPr lang="en-GB" sz="1800" dirty="0">
                <a:hlinkClick r:id="rId6"/>
              </a:rPr>
              <a:t>https://www.microsoft.com/en-us/download/confirmation.aspx?id=102888</a:t>
            </a:r>
            <a:endParaRPr lang="en-GB" sz="1800" dirty="0"/>
          </a:p>
          <a:p>
            <a:endParaRPr lang="en-US" sz="1800" dirty="0">
              <a:solidFill>
                <a:srgbClr val="107C10"/>
              </a:solidFill>
              <a:latin typeface="+mj-lt"/>
              <a:cs typeface="+mn-cs"/>
            </a:endParaRPr>
          </a:p>
          <a:p>
            <a:r>
              <a:rPr lang="en-US" sz="1800" dirty="0">
                <a:solidFill>
                  <a:srgbClr val="107C10"/>
                </a:solidFill>
                <a:latin typeface="+mj-lt"/>
                <a:cs typeface="+mn-cs"/>
              </a:rPr>
              <a:t>Rollout Paused</a:t>
            </a:r>
          </a:p>
          <a:p>
            <a:r>
              <a:rPr lang="en-GB" sz="1800" b="0" i="0" dirty="0">
                <a:solidFill>
                  <a:srgbClr val="000000"/>
                </a:solidFill>
                <a:effectLst/>
                <a:latin typeface="Times New Roman" panose="02020603050405020304" pitchFamily="18" charset="0"/>
                <a:hlinkClick r:id="rId7"/>
              </a:rPr>
              <a:t>https://admin.microsoft.com/AdminPortal/Home?ref=MessageCenter/:/messages/MC240066</a:t>
            </a:r>
            <a:endParaRPr lang="en-GB" sz="1800" b="0" i="0" dirty="0">
              <a:solidFill>
                <a:srgbClr val="000000"/>
              </a:solidFill>
              <a:effectLst/>
              <a:latin typeface="Times New Roman" panose="02020603050405020304" pitchFamily="18" charset="0"/>
            </a:endParaRPr>
          </a:p>
          <a:p>
            <a:endParaRPr lang="en-GB" sz="1200" dirty="0"/>
          </a:p>
          <a:p>
            <a:endParaRPr lang="en-US" sz="1800" dirty="0">
              <a:solidFill>
                <a:srgbClr val="107C10"/>
              </a:solidFill>
              <a:latin typeface="+mj-lt"/>
              <a:cs typeface="+mn-cs"/>
            </a:endParaRPr>
          </a:p>
          <a:p>
            <a:endParaRPr lang="en-US" sz="1800" dirty="0">
              <a:solidFill>
                <a:srgbClr val="107C10"/>
              </a:solidFill>
              <a:latin typeface="+mj-lt"/>
              <a:cs typeface="+mn-cs"/>
            </a:endParaRPr>
          </a:p>
          <a:p>
            <a:endParaRPr lang="en-US" dirty="0">
              <a:solidFill>
                <a:schemeClr val="tx1"/>
              </a:solidFill>
            </a:endParaRPr>
          </a:p>
          <a:p>
            <a:endParaRPr lang="en-US" sz="2000" dirty="0">
              <a:solidFill>
                <a:schemeClr val="tx1"/>
              </a:solidFill>
            </a:endParaRPr>
          </a:p>
          <a:p>
            <a:pPr marL="342900" indent="-342900">
              <a:buFont typeface="Arial" panose="020B0604020202020204" pitchFamily="34" charset="0"/>
              <a:buChar char="•"/>
            </a:pPr>
            <a:endParaRPr lang="en-US" sz="20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25002715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usic, always - Visit Norway">
            <a:extLst>
              <a:ext uri="{FF2B5EF4-FFF2-40B4-BE49-F238E27FC236}">
                <a16:creationId xmlns:a16="http://schemas.microsoft.com/office/drawing/2014/main" id="{F7E41FA0-96C0-46B2-A066-0EBB7CD4A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71500"/>
            <a:ext cx="1143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978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spTree>
    <p:extLst>
      <p:ext uri="{BB962C8B-B14F-4D97-AF65-F5344CB8AC3E}">
        <p14:creationId xmlns:p14="http://schemas.microsoft.com/office/powerpoint/2010/main" val="147655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4" name="Picture 3">
            <a:extLst>
              <a:ext uri="{FF2B5EF4-FFF2-40B4-BE49-F238E27FC236}">
                <a16:creationId xmlns:a16="http://schemas.microsoft.com/office/drawing/2014/main" id="{6910C68C-B3A4-4C2B-ABF2-1B31103747EC}"/>
              </a:ext>
            </a:extLst>
          </p:cNvPr>
          <p:cNvPicPr>
            <a:picLocks noChangeAspect="1"/>
          </p:cNvPicPr>
          <p:nvPr/>
        </p:nvPicPr>
        <p:blipFill>
          <a:blip r:embed="rId3"/>
          <a:stretch>
            <a:fillRect/>
          </a:stretch>
        </p:blipFill>
        <p:spPr>
          <a:xfrm>
            <a:off x="-1" y="0"/>
            <a:ext cx="12188639" cy="6858000"/>
          </a:xfrm>
          <a:prstGeom prst="rect">
            <a:avLst/>
          </a:prstGeom>
        </p:spPr>
      </p:pic>
    </p:spTree>
    <p:extLst>
      <p:ext uri="{BB962C8B-B14F-4D97-AF65-F5344CB8AC3E}">
        <p14:creationId xmlns:p14="http://schemas.microsoft.com/office/powerpoint/2010/main" val="183566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7" name="Picture 6">
            <a:extLst>
              <a:ext uri="{FF2B5EF4-FFF2-40B4-BE49-F238E27FC236}">
                <a16:creationId xmlns:a16="http://schemas.microsoft.com/office/drawing/2014/main" id="{FC16B47B-653D-4E3E-9EBE-C8A39A70CC41}"/>
              </a:ext>
            </a:extLst>
          </p:cNvPr>
          <p:cNvPicPr>
            <a:picLocks noChangeAspect="1"/>
          </p:cNvPicPr>
          <p:nvPr/>
        </p:nvPicPr>
        <p:blipFill>
          <a:blip r:embed="rId3"/>
          <a:stretch>
            <a:fillRect/>
          </a:stretch>
        </p:blipFill>
        <p:spPr>
          <a:xfrm>
            <a:off x="-1" y="0"/>
            <a:ext cx="12182769" cy="6858000"/>
          </a:xfrm>
          <a:prstGeom prst="rect">
            <a:avLst/>
          </a:prstGeom>
        </p:spPr>
      </p:pic>
    </p:spTree>
    <p:extLst>
      <p:ext uri="{BB962C8B-B14F-4D97-AF65-F5344CB8AC3E}">
        <p14:creationId xmlns:p14="http://schemas.microsoft.com/office/powerpoint/2010/main" val="108241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4" name="Picture 3">
            <a:extLst>
              <a:ext uri="{FF2B5EF4-FFF2-40B4-BE49-F238E27FC236}">
                <a16:creationId xmlns:a16="http://schemas.microsoft.com/office/drawing/2014/main" id="{C30797B8-462E-4BA5-8156-8C211A109BCF}"/>
              </a:ext>
            </a:extLst>
          </p:cNvPr>
          <p:cNvPicPr>
            <a:picLocks noChangeAspect="1"/>
          </p:cNvPicPr>
          <p:nvPr/>
        </p:nvPicPr>
        <p:blipFill>
          <a:blip r:embed="rId3"/>
          <a:stretch>
            <a:fillRect/>
          </a:stretch>
        </p:blipFill>
        <p:spPr>
          <a:xfrm>
            <a:off x="-421" y="0"/>
            <a:ext cx="12192841" cy="6857999"/>
          </a:xfrm>
          <a:prstGeom prst="rect">
            <a:avLst/>
          </a:prstGeom>
        </p:spPr>
      </p:pic>
    </p:spTree>
    <p:extLst>
      <p:ext uri="{BB962C8B-B14F-4D97-AF65-F5344CB8AC3E}">
        <p14:creationId xmlns:p14="http://schemas.microsoft.com/office/powerpoint/2010/main" val="419181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6" name="Picture 5">
            <a:extLst>
              <a:ext uri="{FF2B5EF4-FFF2-40B4-BE49-F238E27FC236}">
                <a16:creationId xmlns:a16="http://schemas.microsoft.com/office/drawing/2014/main" id="{401936DD-F8FB-447E-991A-67E998EE622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0758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4" name="Picture 3">
            <a:extLst>
              <a:ext uri="{FF2B5EF4-FFF2-40B4-BE49-F238E27FC236}">
                <a16:creationId xmlns:a16="http://schemas.microsoft.com/office/drawing/2014/main" id="{5EE02628-F701-4979-BEAE-250B696A42F6}"/>
              </a:ext>
            </a:extLst>
          </p:cNvPr>
          <p:cNvPicPr>
            <a:picLocks noChangeAspect="1"/>
          </p:cNvPicPr>
          <p:nvPr/>
        </p:nvPicPr>
        <p:blipFill>
          <a:blip r:embed="rId3"/>
          <a:stretch>
            <a:fillRect/>
          </a:stretch>
        </p:blipFill>
        <p:spPr>
          <a:xfrm>
            <a:off x="0" y="0"/>
            <a:ext cx="12233190" cy="6858000"/>
          </a:xfrm>
          <a:prstGeom prst="rect">
            <a:avLst/>
          </a:prstGeom>
        </p:spPr>
      </p:pic>
    </p:spTree>
    <p:extLst>
      <p:ext uri="{BB962C8B-B14F-4D97-AF65-F5344CB8AC3E}">
        <p14:creationId xmlns:p14="http://schemas.microsoft.com/office/powerpoint/2010/main" val="27577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6" name="Picture 5">
            <a:extLst>
              <a:ext uri="{FF2B5EF4-FFF2-40B4-BE49-F238E27FC236}">
                <a16:creationId xmlns:a16="http://schemas.microsoft.com/office/drawing/2014/main" id="{F9A3F3D9-CD27-46E7-90E6-376D08B507B8}"/>
              </a:ext>
            </a:extLst>
          </p:cNvPr>
          <p:cNvPicPr>
            <a:picLocks noChangeAspect="1"/>
          </p:cNvPicPr>
          <p:nvPr/>
        </p:nvPicPr>
        <p:blipFill>
          <a:blip r:embed="rId3"/>
          <a:stretch>
            <a:fillRect/>
          </a:stretch>
        </p:blipFill>
        <p:spPr>
          <a:xfrm>
            <a:off x="0" y="0"/>
            <a:ext cx="12192000" cy="7708210"/>
          </a:xfrm>
          <a:prstGeom prst="rect">
            <a:avLst/>
          </a:prstGeom>
        </p:spPr>
      </p:pic>
    </p:spTree>
    <p:extLst>
      <p:ext uri="{BB962C8B-B14F-4D97-AF65-F5344CB8AC3E}">
        <p14:creationId xmlns:p14="http://schemas.microsoft.com/office/powerpoint/2010/main" val="392579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4" name="Picture 3">
            <a:extLst>
              <a:ext uri="{FF2B5EF4-FFF2-40B4-BE49-F238E27FC236}">
                <a16:creationId xmlns:a16="http://schemas.microsoft.com/office/drawing/2014/main" id="{B7ED3E5F-C60F-4B68-BC63-A57E3CE60977}"/>
              </a:ext>
            </a:extLst>
          </p:cNvPr>
          <p:cNvPicPr>
            <a:picLocks noChangeAspect="1"/>
          </p:cNvPicPr>
          <p:nvPr/>
        </p:nvPicPr>
        <p:blipFill>
          <a:blip r:embed="rId3"/>
          <a:stretch>
            <a:fillRect/>
          </a:stretch>
        </p:blipFill>
        <p:spPr>
          <a:xfrm>
            <a:off x="-1" y="-1"/>
            <a:ext cx="12238577" cy="6951785"/>
          </a:xfrm>
          <a:prstGeom prst="rect">
            <a:avLst/>
          </a:prstGeom>
        </p:spPr>
      </p:pic>
    </p:spTree>
    <p:extLst>
      <p:ext uri="{BB962C8B-B14F-4D97-AF65-F5344CB8AC3E}">
        <p14:creationId xmlns:p14="http://schemas.microsoft.com/office/powerpoint/2010/main" val="72630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6" name="Picture 5">
            <a:extLst>
              <a:ext uri="{FF2B5EF4-FFF2-40B4-BE49-F238E27FC236}">
                <a16:creationId xmlns:a16="http://schemas.microsoft.com/office/drawing/2014/main" id="{2DBF79F7-D0AB-407C-BA41-162278C4AB37}"/>
              </a:ext>
            </a:extLst>
          </p:cNvPr>
          <p:cNvPicPr>
            <a:picLocks noChangeAspect="1"/>
          </p:cNvPicPr>
          <p:nvPr/>
        </p:nvPicPr>
        <p:blipFill>
          <a:blip r:embed="rId3"/>
          <a:stretch>
            <a:fillRect/>
          </a:stretch>
        </p:blipFill>
        <p:spPr>
          <a:xfrm>
            <a:off x="-2822" y="193430"/>
            <a:ext cx="12194822" cy="6471139"/>
          </a:xfrm>
          <a:prstGeom prst="rect">
            <a:avLst/>
          </a:prstGeom>
        </p:spPr>
      </p:pic>
    </p:spTree>
    <p:extLst>
      <p:ext uri="{BB962C8B-B14F-4D97-AF65-F5344CB8AC3E}">
        <p14:creationId xmlns:p14="http://schemas.microsoft.com/office/powerpoint/2010/main" val="168668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4" name="Picture 3">
            <a:extLst>
              <a:ext uri="{FF2B5EF4-FFF2-40B4-BE49-F238E27FC236}">
                <a16:creationId xmlns:a16="http://schemas.microsoft.com/office/drawing/2014/main" id="{53FCD1DD-527E-4CE8-9BA0-D50127298CD9}"/>
              </a:ext>
            </a:extLst>
          </p:cNvPr>
          <p:cNvPicPr>
            <a:picLocks noChangeAspect="1"/>
          </p:cNvPicPr>
          <p:nvPr/>
        </p:nvPicPr>
        <p:blipFill>
          <a:blip r:embed="rId3"/>
          <a:stretch>
            <a:fillRect/>
          </a:stretch>
        </p:blipFill>
        <p:spPr>
          <a:xfrm>
            <a:off x="0" y="185022"/>
            <a:ext cx="12192000" cy="6468392"/>
          </a:xfrm>
          <a:prstGeom prst="rect">
            <a:avLst/>
          </a:prstGeom>
        </p:spPr>
      </p:pic>
    </p:spTree>
    <p:extLst>
      <p:ext uri="{BB962C8B-B14F-4D97-AF65-F5344CB8AC3E}">
        <p14:creationId xmlns:p14="http://schemas.microsoft.com/office/powerpoint/2010/main" val="12361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slo nightlife">
            <a:extLst>
              <a:ext uri="{FF2B5EF4-FFF2-40B4-BE49-F238E27FC236}">
                <a16:creationId xmlns:a16="http://schemas.microsoft.com/office/drawing/2014/main" id="{CCEA10F1-9D74-4B0F-9297-0CD0424E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38" y="0"/>
            <a:ext cx="119999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8735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6" name="Picture 5">
            <a:extLst>
              <a:ext uri="{FF2B5EF4-FFF2-40B4-BE49-F238E27FC236}">
                <a16:creationId xmlns:a16="http://schemas.microsoft.com/office/drawing/2014/main" id="{3EBBEE7E-1BA2-4BD1-B077-D94EB5B97E37}"/>
              </a:ext>
            </a:extLst>
          </p:cNvPr>
          <p:cNvPicPr>
            <a:picLocks noChangeAspect="1"/>
          </p:cNvPicPr>
          <p:nvPr/>
        </p:nvPicPr>
        <p:blipFill>
          <a:blip r:embed="rId3"/>
          <a:stretch>
            <a:fillRect/>
          </a:stretch>
        </p:blipFill>
        <p:spPr>
          <a:xfrm>
            <a:off x="0" y="0"/>
            <a:ext cx="12192000" cy="7100947"/>
          </a:xfrm>
          <a:prstGeom prst="rect">
            <a:avLst/>
          </a:prstGeom>
        </p:spPr>
      </p:pic>
    </p:spTree>
    <p:extLst>
      <p:ext uri="{BB962C8B-B14F-4D97-AF65-F5344CB8AC3E}">
        <p14:creationId xmlns:p14="http://schemas.microsoft.com/office/powerpoint/2010/main" val="269935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4" name="Picture 3">
            <a:extLst>
              <a:ext uri="{FF2B5EF4-FFF2-40B4-BE49-F238E27FC236}">
                <a16:creationId xmlns:a16="http://schemas.microsoft.com/office/drawing/2014/main" id="{176190F7-C5EF-485A-9F8B-932A21E50ECD}"/>
              </a:ext>
            </a:extLst>
          </p:cNvPr>
          <p:cNvPicPr>
            <a:picLocks noChangeAspect="1"/>
          </p:cNvPicPr>
          <p:nvPr/>
        </p:nvPicPr>
        <p:blipFill>
          <a:blip r:embed="rId3"/>
          <a:stretch>
            <a:fillRect/>
          </a:stretch>
        </p:blipFill>
        <p:spPr>
          <a:xfrm>
            <a:off x="0" y="-1"/>
            <a:ext cx="12227169" cy="6858001"/>
          </a:xfrm>
          <a:prstGeom prst="rect">
            <a:avLst/>
          </a:prstGeom>
        </p:spPr>
      </p:pic>
    </p:spTree>
    <p:extLst>
      <p:ext uri="{BB962C8B-B14F-4D97-AF65-F5344CB8AC3E}">
        <p14:creationId xmlns:p14="http://schemas.microsoft.com/office/powerpoint/2010/main" val="131736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Viva Topics</a:t>
            </a:r>
          </a:p>
        </p:txBody>
      </p:sp>
      <p:sp>
        <p:nvSpPr>
          <p:cNvPr id="5" name="Text Placeholder 4">
            <a:extLst>
              <a:ext uri="{FF2B5EF4-FFF2-40B4-BE49-F238E27FC236}">
                <a16:creationId xmlns:a16="http://schemas.microsoft.com/office/drawing/2014/main" id="{2DB70C02-2926-4D20-BF6F-215CB2E7C4F6}"/>
              </a:ext>
            </a:extLst>
          </p:cNvPr>
          <p:cNvSpPr>
            <a:spLocks noGrp="1"/>
          </p:cNvSpPr>
          <p:nvPr>
            <p:ph type="body" sz="quarter" idx="10"/>
          </p:nvPr>
        </p:nvSpPr>
        <p:spPr>
          <a:xfrm>
            <a:off x="584200" y="3429000"/>
            <a:ext cx="11022259" cy="400110"/>
          </a:xfrm>
        </p:spPr>
        <p:txBody>
          <a:bodyPr/>
          <a:lstStyle/>
          <a:p>
            <a:r>
              <a:rPr lang="en-GB" dirty="0"/>
              <a:t>What you need to know before you get started</a:t>
            </a:r>
          </a:p>
        </p:txBody>
      </p:sp>
      <p:pic>
        <p:nvPicPr>
          <p:cNvPr id="6" name="Picture 5">
            <a:extLst>
              <a:ext uri="{FF2B5EF4-FFF2-40B4-BE49-F238E27FC236}">
                <a16:creationId xmlns:a16="http://schemas.microsoft.com/office/drawing/2014/main" id="{8D859CCE-3476-4C6F-8950-D8316A929620}"/>
              </a:ext>
            </a:extLst>
          </p:cNvPr>
          <p:cNvPicPr>
            <a:picLocks noChangeAspect="1"/>
          </p:cNvPicPr>
          <p:nvPr/>
        </p:nvPicPr>
        <p:blipFill>
          <a:blip r:embed="rId3"/>
          <a:stretch>
            <a:fillRect/>
          </a:stretch>
        </p:blipFill>
        <p:spPr>
          <a:xfrm>
            <a:off x="0" y="352425"/>
            <a:ext cx="12192000" cy="6153150"/>
          </a:xfrm>
          <a:prstGeom prst="rect">
            <a:avLst/>
          </a:prstGeom>
        </p:spPr>
      </p:pic>
    </p:spTree>
    <p:extLst>
      <p:ext uri="{BB962C8B-B14F-4D97-AF65-F5344CB8AC3E}">
        <p14:creationId xmlns:p14="http://schemas.microsoft.com/office/powerpoint/2010/main" val="204492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0F42B906-334A-40C1-B3F9-501DAAF0DFA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t="5597" r="28721" b="29903"/>
          <a:stretch/>
        </p:blipFill>
        <p:spPr>
          <a:xfrm>
            <a:off x="7621243" y="0"/>
            <a:ext cx="7287323" cy="6858000"/>
          </a:xfrm>
          <a:prstGeom prst="rect">
            <a:avLst/>
          </a:prstGeom>
        </p:spPr>
      </p:pic>
      <p:sp>
        <p:nvSpPr>
          <p:cNvPr id="4" name="Title 3">
            <a:extLst>
              <a:ext uri="{FF2B5EF4-FFF2-40B4-BE49-F238E27FC236}">
                <a16:creationId xmlns:a16="http://schemas.microsoft.com/office/drawing/2014/main" id="{A037956B-5F68-4234-931D-FF9E1C08985E}"/>
              </a:ext>
            </a:extLst>
          </p:cNvPr>
          <p:cNvSpPr>
            <a:spLocks noGrp="1"/>
          </p:cNvSpPr>
          <p:nvPr>
            <p:ph type="title"/>
          </p:nvPr>
        </p:nvSpPr>
        <p:spPr>
          <a:xfrm>
            <a:off x="305594" y="488132"/>
            <a:ext cx="4719636" cy="430887"/>
          </a:xfrm>
        </p:spPr>
        <p:txBody>
          <a:bodyPr/>
          <a:lstStyle/>
          <a:p>
            <a:r>
              <a:rPr lang="en-US" dirty="0">
                <a:solidFill>
                  <a:schemeClr val="tx1"/>
                </a:solidFill>
              </a:rPr>
              <a:t>Resources</a:t>
            </a:r>
            <a:endParaRPr lang="en-US" sz="2000" spc="0" dirty="0">
              <a:solidFill>
                <a:schemeClr val="tx1"/>
              </a:solidFill>
              <a:latin typeface="+mn-lt"/>
            </a:endParaRPr>
          </a:p>
        </p:txBody>
      </p:sp>
      <p:sp>
        <p:nvSpPr>
          <p:cNvPr id="6" name="Text Placeholder 5">
            <a:extLst>
              <a:ext uri="{FF2B5EF4-FFF2-40B4-BE49-F238E27FC236}">
                <a16:creationId xmlns:a16="http://schemas.microsoft.com/office/drawing/2014/main" id="{A2854A42-DD67-44FE-8305-C378D11FD683}"/>
              </a:ext>
            </a:extLst>
          </p:cNvPr>
          <p:cNvSpPr>
            <a:spLocks noGrp="1"/>
          </p:cNvSpPr>
          <p:nvPr>
            <p:ph type="body" sz="quarter" idx="10"/>
          </p:nvPr>
        </p:nvSpPr>
        <p:spPr>
          <a:xfrm>
            <a:off x="305593" y="1166405"/>
            <a:ext cx="7515633" cy="5964710"/>
          </a:xfrm>
        </p:spPr>
        <p:txBody>
          <a:bodyPr/>
          <a:lstStyle/>
          <a:p>
            <a:endParaRPr lang="en-US" sz="1800" dirty="0">
              <a:solidFill>
                <a:srgbClr val="107C10"/>
              </a:solidFill>
              <a:latin typeface="+mj-lt"/>
              <a:cs typeface="+mn-cs"/>
            </a:endParaRPr>
          </a:p>
          <a:p>
            <a:r>
              <a:rPr lang="en-US" sz="1800" dirty="0">
                <a:solidFill>
                  <a:srgbClr val="107C10"/>
                </a:solidFill>
                <a:latin typeface="+mj-lt"/>
                <a:cs typeface="+mn-cs"/>
              </a:rPr>
              <a:t>Microsoft Viva</a:t>
            </a:r>
          </a:p>
          <a:p>
            <a:r>
              <a:rPr lang="en-US" sz="1800" dirty="0">
                <a:latin typeface="Calibri" panose="020F0502020204030204" pitchFamily="34" charset="0"/>
                <a:ea typeface="Calibri" panose="020F0502020204030204" pitchFamily="34" charset="0"/>
                <a:cs typeface="Arial" panose="020B0604020202020204" pitchFamily="34" charset="0"/>
                <a:hlinkClick r:id="rId5"/>
              </a:rPr>
              <a:t>aka.ms/Viva</a:t>
            </a:r>
            <a:endParaRPr lang="en-US" sz="1800" dirty="0">
              <a:latin typeface="Calibri" panose="020F0502020204030204" pitchFamily="34" charset="0"/>
              <a:ea typeface="Calibri" panose="020F0502020204030204" pitchFamily="34" charset="0"/>
              <a:cs typeface="Arial" panose="020B0604020202020204" pitchFamily="34" charset="0"/>
            </a:endParaRPr>
          </a:p>
          <a:p>
            <a:endParaRPr lang="en-US" sz="1800" dirty="0">
              <a:solidFill>
                <a:srgbClr val="107C10"/>
              </a:solidFill>
              <a:latin typeface="+mj-lt"/>
              <a:cs typeface="+mn-cs"/>
            </a:endParaRPr>
          </a:p>
          <a:p>
            <a:r>
              <a:rPr lang="en-US" sz="1800" dirty="0" err="1">
                <a:solidFill>
                  <a:srgbClr val="107C10"/>
                </a:solidFill>
                <a:latin typeface="+mj-lt"/>
                <a:cs typeface="+mn-cs"/>
              </a:rPr>
              <a:t>Mivrosoft</a:t>
            </a:r>
            <a:r>
              <a:rPr lang="en-US" sz="1800" dirty="0">
                <a:solidFill>
                  <a:srgbClr val="107C10"/>
                </a:solidFill>
                <a:latin typeface="+mj-lt"/>
                <a:cs typeface="+mn-cs"/>
              </a:rPr>
              <a:t> Viva Topics</a:t>
            </a:r>
          </a:p>
          <a:p>
            <a:r>
              <a:rPr lang="en-GB" sz="1800" dirty="0">
                <a:hlinkClick r:id="rId6"/>
              </a:rPr>
              <a:t>aka.ms/Viva/Topics</a:t>
            </a:r>
            <a:endParaRPr lang="en-GB" sz="1800" dirty="0"/>
          </a:p>
          <a:p>
            <a:endParaRPr lang="en-GB" sz="1800" dirty="0"/>
          </a:p>
          <a:p>
            <a:r>
              <a:rPr lang="en-US" sz="1800" dirty="0">
                <a:solidFill>
                  <a:srgbClr val="107C10"/>
                </a:solidFill>
                <a:latin typeface="+mj-lt"/>
                <a:cs typeface="+mn-cs"/>
              </a:rPr>
              <a:t>SharePoint </a:t>
            </a:r>
            <a:r>
              <a:rPr lang="en-US" sz="1800" dirty="0" err="1">
                <a:solidFill>
                  <a:srgbClr val="107C10"/>
                </a:solidFill>
                <a:latin typeface="+mj-lt"/>
                <a:cs typeface="+mn-cs"/>
              </a:rPr>
              <a:t>Syntex</a:t>
            </a:r>
            <a:endParaRPr lang="en-US" sz="1800" dirty="0">
              <a:solidFill>
                <a:srgbClr val="107C10"/>
              </a:solidFill>
              <a:latin typeface="+mj-lt"/>
              <a:cs typeface="+mn-cs"/>
            </a:endParaRPr>
          </a:p>
          <a:p>
            <a:r>
              <a:rPr lang="en-GB" sz="1800" dirty="0">
                <a:hlinkClick r:id="rId7"/>
              </a:rPr>
              <a:t>aka.ms/</a:t>
            </a:r>
            <a:r>
              <a:rPr lang="en-GB" sz="1800" dirty="0" err="1">
                <a:hlinkClick r:id="rId7"/>
              </a:rPr>
              <a:t>SharePointSyntex</a:t>
            </a:r>
            <a:endParaRPr lang="en-GB" sz="1800" dirty="0"/>
          </a:p>
          <a:p>
            <a:endParaRPr lang="en-GB" sz="1800" dirty="0"/>
          </a:p>
          <a:p>
            <a:r>
              <a:rPr lang="en-GB" sz="1800" dirty="0">
                <a:solidFill>
                  <a:srgbClr val="107C10"/>
                </a:solidFill>
                <a:latin typeface="+mj-lt"/>
                <a:cs typeface="+mn-cs"/>
              </a:rPr>
              <a:t>Content Services Partner Program</a:t>
            </a:r>
          </a:p>
          <a:p>
            <a:r>
              <a:rPr lang="en-GB" sz="1800" dirty="0">
                <a:hlinkClick r:id="rId8"/>
              </a:rPr>
              <a:t>aka.ms/</a:t>
            </a:r>
            <a:r>
              <a:rPr lang="en-GB" sz="1800" dirty="0" err="1">
                <a:hlinkClick r:id="rId8"/>
              </a:rPr>
              <a:t>ContentServicesProgram</a:t>
            </a:r>
            <a:endParaRPr lang="en-GB" sz="1800" dirty="0"/>
          </a:p>
          <a:p>
            <a:endParaRPr lang="en-GB" sz="1800" dirty="0"/>
          </a:p>
          <a:p>
            <a:r>
              <a:rPr lang="en-GB" sz="1800" dirty="0">
                <a:solidFill>
                  <a:srgbClr val="107C10"/>
                </a:solidFill>
                <a:latin typeface="+mj-lt"/>
                <a:cs typeface="+mn-cs"/>
              </a:rPr>
              <a:t>Microsoft Knowledge &amp; Content Services Resource </a:t>
            </a:r>
            <a:r>
              <a:rPr lang="en-GB" sz="1800" dirty="0" err="1">
                <a:solidFill>
                  <a:srgbClr val="107C10"/>
                </a:solidFill>
                <a:latin typeface="+mj-lt"/>
                <a:cs typeface="+mn-cs"/>
              </a:rPr>
              <a:t>Center</a:t>
            </a:r>
            <a:endParaRPr lang="en-GB" sz="1800" dirty="0">
              <a:solidFill>
                <a:srgbClr val="107C10"/>
              </a:solidFill>
              <a:latin typeface="+mj-lt"/>
              <a:cs typeface="+mn-cs"/>
            </a:endParaRPr>
          </a:p>
          <a:p>
            <a:r>
              <a:rPr lang="en-GB" sz="1800" dirty="0">
                <a:hlinkClick r:id="rId9"/>
              </a:rPr>
              <a:t>aka.ms/KCS</a:t>
            </a:r>
            <a:endParaRPr lang="en-GB" sz="1800" dirty="0"/>
          </a:p>
          <a:p>
            <a:endParaRPr lang="en-US" sz="1800" dirty="0">
              <a:solidFill>
                <a:srgbClr val="107C10"/>
              </a:solidFill>
              <a:latin typeface="+mj-lt"/>
              <a:cs typeface="+mn-cs"/>
            </a:endParaRPr>
          </a:p>
          <a:p>
            <a:pPr marL="342900" indent="-342900">
              <a:buFont typeface="Arial" panose="020B0604020202020204" pitchFamily="34" charset="0"/>
              <a:buChar char="•"/>
            </a:pPr>
            <a:endParaRPr lang="en-US" sz="2000" dirty="0">
              <a:solidFill>
                <a:schemeClr val="tx1"/>
              </a:solidFill>
            </a:endParaRPr>
          </a:p>
          <a:p>
            <a:endParaRPr lang="en-US" sz="1800" dirty="0">
              <a:solidFill>
                <a:schemeClr val="tx1"/>
              </a:solidFill>
            </a:endParaRPr>
          </a:p>
        </p:txBody>
      </p:sp>
    </p:spTree>
    <p:extLst>
      <p:ext uri="{BB962C8B-B14F-4D97-AF65-F5344CB8AC3E}">
        <p14:creationId xmlns:p14="http://schemas.microsoft.com/office/powerpoint/2010/main" val="208831649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F4146D0-FEF6-4BDC-AE5A-D80CF2A2B3A1}"/>
              </a:ext>
            </a:extLst>
          </p:cNvPr>
          <p:cNvSpPr txBox="1">
            <a:spLocks/>
          </p:cNvSpPr>
          <p:nvPr/>
        </p:nvSpPr>
        <p:spPr>
          <a:xfrm>
            <a:off x="838200" y="1066800"/>
            <a:ext cx="10515600" cy="6238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FAAF39"/>
                </a:solidFill>
                <a:latin typeface="Ebrima" panose="02000000000000000000" pitchFamily="2" charset="0"/>
                <a:ea typeface="Ebrima" panose="02000000000000000000" pitchFamily="2" charset="0"/>
                <a:cs typeface="Ebrima" panose="02000000000000000000" pitchFamily="2" charset="0"/>
              </a:rPr>
              <a:t>Thank you</a:t>
            </a:r>
            <a:endParaRPr lang="en-US" sz="5400" dirty="0">
              <a:solidFill>
                <a:srgbClr val="FAAF39"/>
              </a:solidFill>
            </a:endParaRPr>
          </a:p>
        </p:txBody>
      </p:sp>
      <p:sp>
        <p:nvSpPr>
          <p:cNvPr id="4" name="Content Placeholder 6">
            <a:extLst>
              <a:ext uri="{FF2B5EF4-FFF2-40B4-BE49-F238E27FC236}">
                <a16:creationId xmlns:a16="http://schemas.microsoft.com/office/drawing/2014/main" id="{2F192F8A-3E17-4270-BD16-5B7671885726}"/>
              </a:ext>
            </a:extLst>
          </p:cNvPr>
          <p:cNvSpPr txBox="1">
            <a:spLocks/>
          </p:cNvSpPr>
          <p:nvPr/>
        </p:nvSpPr>
        <p:spPr>
          <a:xfrm>
            <a:off x="838200" y="1825625"/>
            <a:ext cx="5181600" cy="4351338"/>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Knut Relbe-Moe</a:t>
            </a:r>
          </a:p>
          <a:p>
            <a:pPr marL="457189" lvl="1" indent="0">
              <a:buFont typeface="Arial" panose="020B0604020202020204" pitchFamily="34" charset="0"/>
              <a:buNone/>
            </a:pPr>
            <a:endParaRPr lang="en-US" sz="2000" b="1" dirty="0">
              <a:latin typeface="Candara" panose="020E0502030303020204" pitchFamily="34" charset="0"/>
            </a:endParaRPr>
          </a:p>
          <a:p>
            <a:pPr marL="457189" lvl="1" indent="0">
              <a:buFont typeface="Arial" panose="020B0604020202020204" pitchFamily="34" charset="0"/>
              <a:buNone/>
            </a:pPr>
            <a:endParaRPr lang="en-US" sz="2000" dirty="0"/>
          </a:p>
        </p:txBody>
      </p:sp>
      <p:pic>
        <p:nvPicPr>
          <p:cNvPr id="6" name="Picture 2">
            <a:extLst>
              <a:ext uri="{FF2B5EF4-FFF2-40B4-BE49-F238E27FC236}">
                <a16:creationId xmlns:a16="http://schemas.microsoft.com/office/drawing/2014/main" id="{F4E77B5B-69E3-4F58-8D49-68E86770D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51" y="5135536"/>
            <a:ext cx="3123213" cy="126306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pic>
        <p:nvPicPr>
          <p:cNvPr id="7" name="Picture 6" descr="A person wearing a striped shirt&#10;&#10;Description automatically generated">
            <a:extLst>
              <a:ext uri="{FF2B5EF4-FFF2-40B4-BE49-F238E27FC236}">
                <a16:creationId xmlns:a16="http://schemas.microsoft.com/office/drawing/2014/main" id="{C9342F40-802D-4300-9971-D21A7450F39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6737952" y="1825626"/>
            <a:ext cx="4721225" cy="4721225"/>
          </a:xfrm>
          <a:prstGeom prst="rect">
            <a:avLst/>
          </a:prstGeom>
        </p:spPr>
      </p:pic>
      <p:sp>
        <p:nvSpPr>
          <p:cNvPr id="8" name="TextBox 7">
            <a:extLst>
              <a:ext uri="{FF2B5EF4-FFF2-40B4-BE49-F238E27FC236}">
                <a16:creationId xmlns:a16="http://schemas.microsoft.com/office/drawing/2014/main" id="{A6EF2917-758B-443A-9480-7DA68F930CBC}"/>
              </a:ext>
            </a:extLst>
          </p:cNvPr>
          <p:cNvSpPr txBox="1"/>
          <p:nvPr/>
        </p:nvSpPr>
        <p:spPr>
          <a:xfrm>
            <a:off x="1466434" y="2887040"/>
            <a:ext cx="2206373" cy="461665"/>
          </a:xfrm>
          <a:prstGeom prst="rect">
            <a:avLst/>
          </a:prstGeom>
          <a:noFill/>
        </p:spPr>
        <p:txBody>
          <a:bodyPr wrap="none" rtlCol="0">
            <a:spAutoFit/>
          </a:bodyPr>
          <a:lstStyle/>
          <a:p>
            <a:pPr defTabSz="609585">
              <a:spcAft>
                <a:spcPts val="933"/>
              </a:spcAft>
            </a:pPr>
            <a:r>
              <a:rPr lang="pt-PT" sz="2400" dirty="0">
                <a:latin typeface="Calibri Light" panose="020F0302020204030204"/>
                <a:cs typeface="Consolas" panose="020B0609020204030204" pitchFamily="49" charset="0"/>
              </a:rPr>
              <a:t>@knutrelbemoe</a:t>
            </a:r>
          </a:p>
        </p:txBody>
      </p:sp>
      <p:grpSp>
        <p:nvGrpSpPr>
          <p:cNvPr id="9" name="Group 8">
            <a:extLst>
              <a:ext uri="{FF2B5EF4-FFF2-40B4-BE49-F238E27FC236}">
                <a16:creationId xmlns:a16="http://schemas.microsoft.com/office/drawing/2014/main" id="{26FFFF7E-1D77-48CB-A760-02495B64F288}"/>
              </a:ext>
            </a:extLst>
          </p:cNvPr>
          <p:cNvGrpSpPr/>
          <p:nvPr/>
        </p:nvGrpSpPr>
        <p:grpSpPr>
          <a:xfrm>
            <a:off x="792825" y="3506445"/>
            <a:ext cx="5571548" cy="609442"/>
            <a:chOff x="4427877" y="6193175"/>
            <a:chExt cx="4179752" cy="457200"/>
          </a:xfrm>
        </p:grpSpPr>
        <p:sp>
          <p:nvSpPr>
            <p:cNvPr id="10" name="TextBox 9">
              <a:extLst>
                <a:ext uri="{FF2B5EF4-FFF2-40B4-BE49-F238E27FC236}">
                  <a16:creationId xmlns:a16="http://schemas.microsoft.com/office/drawing/2014/main" id="{5115F8DC-4B0B-49BC-969F-9EDD09D7C657}"/>
                </a:ext>
              </a:extLst>
            </p:cNvPr>
            <p:cNvSpPr txBox="1"/>
            <p:nvPr/>
          </p:nvSpPr>
          <p:spPr>
            <a:xfrm>
              <a:off x="4919118" y="6241110"/>
              <a:ext cx="3688511" cy="346242"/>
            </a:xfrm>
            <a:prstGeom prst="rect">
              <a:avLst/>
            </a:prstGeom>
            <a:noFill/>
          </p:spPr>
          <p:txBody>
            <a:bodyPr wrap="none" rtlCol="0">
              <a:spAutoFit/>
            </a:bodyPr>
            <a:lstStyle/>
            <a:p>
              <a:pPr defTabSz="1218804">
                <a:spcAft>
                  <a:spcPts val="933"/>
                </a:spcAft>
              </a:pPr>
              <a:r>
                <a:rPr lang="pt-PT" sz="2399" kern="0" dirty="0">
                  <a:latin typeface="Calibri Light" panose="020F0302020204030204"/>
                  <a:cs typeface="Consolas" panose="020B0609020204030204" pitchFamily="49" charset="0"/>
                </a:rPr>
                <a:t>https://linkedin.com/in/knutrelbemoe</a:t>
              </a:r>
              <a:endParaRPr lang="en-US" sz="2399" kern="0" dirty="0">
                <a:latin typeface="Calibri Light" panose="020F0302020204030204"/>
                <a:cs typeface="Consolas" panose="020B0609020204030204" pitchFamily="49" charset="0"/>
              </a:endParaRPr>
            </a:p>
          </p:txBody>
        </p:sp>
        <p:pic>
          <p:nvPicPr>
            <p:cNvPr id="11" name="Picture 10">
              <a:extLst>
                <a:ext uri="{FF2B5EF4-FFF2-40B4-BE49-F238E27FC236}">
                  <a16:creationId xmlns:a16="http://schemas.microsoft.com/office/drawing/2014/main" id="{FBBC3BA4-8DC2-4057-AA75-7DED628A5AFD}"/>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427877" y="6193175"/>
              <a:ext cx="457200" cy="457200"/>
            </a:xfrm>
            <a:prstGeom prst="rect">
              <a:avLst/>
            </a:prstGeom>
          </p:spPr>
        </p:pic>
      </p:grpSp>
      <p:pic>
        <p:nvPicPr>
          <p:cNvPr id="12" name="Picture 11">
            <a:extLst>
              <a:ext uri="{FF2B5EF4-FFF2-40B4-BE49-F238E27FC236}">
                <a16:creationId xmlns:a16="http://schemas.microsoft.com/office/drawing/2014/main" id="{2915D1A9-713D-4697-89FC-E4345FE17E7A}"/>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808062" y="2863493"/>
            <a:ext cx="658372" cy="609600"/>
          </a:xfrm>
          <a:prstGeom prst="rect">
            <a:avLst/>
          </a:prstGeom>
        </p:spPr>
      </p:pic>
      <p:pic>
        <p:nvPicPr>
          <p:cNvPr id="13" name="Picture 12">
            <a:extLst>
              <a:ext uri="{FF2B5EF4-FFF2-40B4-BE49-F238E27FC236}">
                <a16:creationId xmlns:a16="http://schemas.microsoft.com/office/drawing/2014/main" id="{C752E916-495B-46D7-BAD5-4370F0A6003F}"/>
              </a:ext>
            </a:extLst>
          </p:cNvPr>
          <p:cNvPicPr>
            <a:picLocks noChangeAspect="1"/>
          </p:cNvPicPr>
          <p:nvPr/>
        </p:nvPicPr>
        <p:blipFill>
          <a:blip r:embed="rId8"/>
          <a:stretch>
            <a:fillRect/>
          </a:stretch>
        </p:blipFill>
        <p:spPr>
          <a:xfrm>
            <a:off x="3870740" y="5302472"/>
            <a:ext cx="1096128" cy="1096128"/>
          </a:xfrm>
          <a:prstGeom prst="rect">
            <a:avLst/>
          </a:prstGeom>
        </p:spPr>
      </p:pic>
    </p:spTree>
    <p:extLst>
      <p:ext uri="{BB962C8B-B14F-4D97-AF65-F5344CB8AC3E}">
        <p14:creationId xmlns:p14="http://schemas.microsoft.com/office/powerpoint/2010/main" val="3849408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8" name="Group 1037">
            <a:extLst>
              <a:ext uri="{FF2B5EF4-FFF2-40B4-BE49-F238E27FC236}">
                <a16:creationId xmlns:a16="http://schemas.microsoft.com/office/drawing/2014/main" id="{BCD97D52-C8BB-42EE-8236-BB9E0DFA5A15}"/>
              </a:ext>
            </a:extLst>
          </p:cNvPr>
          <p:cNvGrpSpPr/>
          <p:nvPr/>
        </p:nvGrpSpPr>
        <p:grpSpPr>
          <a:xfrm>
            <a:off x="5015991" y="3315769"/>
            <a:ext cx="2183122" cy="2183120"/>
            <a:chOff x="5008281" y="3176300"/>
            <a:chExt cx="2183122" cy="2183120"/>
          </a:xfrm>
          <a:effectLst/>
        </p:grpSpPr>
        <p:grpSp>
          <p:nvGrpSpPr>
            <p:cNvPr id="1037" name="Group 1036">
              <a:extLst>
                <a:ext uri="{FF2B5EF4-FFF2-40B4-BE49-F238E27FC236}">
                  <a16:creationId xmlns:a16="http://schemas.microsoft.com/office/drawing/2014/main" id="{0847E14B-9FC3-4B7C-9351-7082930F9B56}"/>
                </a:ext>
              </a:extLst>
            </p:cNvPr>
            <p:cNvGrpSpPr/>
            <p:nvPr/>
          </p:nvGrpSpPr>
          <p:grpSpPr>
            <a:xfrm>
              <a:off x="5124833" y="3288537"/>
              <a:ext cx="1949364" cy="1949362"/>
              <a:chOff x="5454429" y="3449136"/>
              <a:chExt cx="1637450" cy="1637448"/>
            </a:xfrm>
          </p:grpSpPr>
          <p:pic>
            <p:nvPicPr>
              <p:cNvPr id="6" name="Picture 5">
                <a:extLst>
                  <a:ext uri="{FF2B5EF4-FFF2-40B4-BE49-F238E27FC236}">
                    <a16:creationId xmlns:a16="http://schemas.microsoft.com/office/drawing/2014/main" id="{A557FD28-E106-4E47-AE41-F3B917F61F86}"/>
                  </a:ext>
                  <a:ext uri="{C183D7F6-B498-43B3-948B-1728B52AA6E4}">
                    <adec:decorative xmlns:adec="http://schemas.microsoft.com/office/drawing/2017/decorative" val="1"/>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a:stretch/>
            </p:blipFill>
            <p:spPr>
              <a:xfrm>
                <a:off x="5454429" y="3449136"/>
                <a:ext cx="1637450" cy="1637448"/>
              </a:xfrm>
              <a:prstGeom prst="ellipse">
                <a:avLst/>
              </a:prstGeom>
              <a:effectLst>
                <a:outerShdw blurRad="127000" dist="63500" dir="2700000" algn="ctr" rotWithShape="0">
                  <a:prstClr val="black">
                    <a:alpha val="15000"/>
                  </a:prstClr>
                </a:outerShdw>
              </a:effectLst>
            </p:spPr>
          </p:pic>
          <p:sp>
            <p:nvSpPr>
              <p:cNvPr id="20" name="Oval 19">
                <a:extLst>
                  <a:ext uri="{FF2B5EF4-FFF2-40B4-BE49-F238E27FC236}">
                    <a16:creationId xmlns:a16="http://schemas.microsoft.com/office/drawing/2014/main" id="{A0D3C719-0BDA-4D08-A1EF-EE7BADA7F65B}"/>
                  </a:ext>
                </a:extLst>
              </p:cNvPr>
              <p:cNvSpPr/>
              <p:nvPr/>
            </p:nvSpPr>
            <p:spPr bwMode="auto">
              <a:xfrm>
                <a:off x="5454429" y="3453911"/>
                <a:ext cx="1637450" cy="1627898"/>
              </a:xfrm>
              <a:prstGeom prst="ellipse">
                <a:avLst/>
              </a:prstGeom>
              <a:gradFill>
                <a:gsLst>
                  <a:gs pos="28000">
                    <a:schemeClr val="tx1">
                      <a:alpha val="0"/>
                    </a:schemeClr>
                  </a:gs>
                  <a:gs pos="100000">
                    <a:schemeClr val="tx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 Placeholder 8">
                <a:extLst>
                  <a:ext uri="{FF2B5EF4-FFF2-40B4-BE49-F238E27FC236}">
                    <a16:creationId xmlns:a16="http://schemas.microsoft.com/office/drawing/2014/main" id="{C8E7526B-449B-42E2-B2F9-B994CBED16DD}"/>
                  </a:ext>
                </a:extLst>
              </p:cNvPr>
              <p:cNvSpPr txBox="1">
                <a:spLocks/>
              </p:cNvSpPr>
              <p:nvPr/>
            </p:nvSpPr>
            <p:spPr>
              <a:xfrm>
                <a:off x="5553609" y="4535194"/>
                <a:ext cx="1439092" cy="246221"/>
              </a:xfrm>
              <a:prstGeom prst="rect">
                <a:avLst/>
              </a:prstGeom>
            </p:spPr>
            <p:txBody>
              <a:bodyPr vert="horz" wrap="square" lIns="9144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Employee</a:t>
                </a:r>
              </a:p>
            </p:txBody>
          </p:sp>
        </p:grpSp>
        <p:sp>
          <p:nvSpPr>
            <p:cNvPr id="49" name="Oval 48">
              <a:extLst>
                <a:ext uri="{FF2B5EF4-FFF2-40B4-BE49-F238E27FC236}">
                  <a16:creationId xmlns:a16="http://schemas.microsoft.com/office/drawing/2014/main" id="{D2025075-5BE0-40A6-BE3D-1A715EF0D1EC}"/>
                </a:ext>
              </a:extLst>
            </p:cNvPr>
            <p:cNvSpPr>
              <a:spLocks noChangeAspect="1"/>
            </p:cNvSpPr>
            <p:nvPr/>
          </p:nvSpPr>
          <p:spPr bwMode="auto">
            <a:xfrm>
              <a:off x="5008281" y="3176300"/>
              <a:ext cx="2183122" cy="2183120"/>
            </a:xfrm>
            <a:prstGeom prst="ellipse">
              <a:avLst/>
            </a:prstGeom>
            <a:noFill/>
            <a:ln w="2540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8AA6E62A-039F-4818-AB4C-87CBF4AD3849}"/>
              </a:ext>
            </a:extLst>
          </p:cNvPr>
          <p:cNvSpPr>
            <a:spLocks noGrp="1"/>
          </p:cNvSpPr>
          <p:nvPr>
            <p:ph type="title"/>
          </p:nvPr>
        </p:nvSpPr>
        <p:spPr>
          <a:xfrm>
            <a:off x="613419" y="498764"/>
            <a:ext cx="9215315" cy="1060817"/>
          </a:xfrm>
        </p:spPr>
        <p:txBody>
          <a:bodyPr/>
          <a:lstStyle/>
          <a:p>
            <a:r>
              <a:rPr lang="en-US">
                <a:solidFill>
                  <a:schemeClr val="tx1"/>
                </a:solidFill>
                <a:cs typeface="Segoe UI"/>
              </a:rPr>
              <a:t>What is an Employee Experience Platform (EXP)​</a:t>
            </a:r>
            <a:br>
              <a:rPr lang="en-US">
                <a:solidFill>
                  <a:schemeClr val="tx1"/>
                </a:solidFill>
                <a:latin typeface="Segoe UI Semibold"/>
                <a:cs typeface="Segoe UI"/>
              </a:rPr>
            </a:br>
            <a:r>
              <a:rPr lang="en-US" sz="2000" spc="0">
                <a:solidFill>
                  <a:schemeClr val="tx1"/>
                </a:solidFill>
                <a:latin typeface="+mn-lt"/>
                <a:cs typeface="Segoe UI"/>
              </a:rPr>
              <a:t>A system of experiences that help organizations create a thriving culture with engaged employees and inspiring leaders</a:t>
            </a:r>
            <a:endParaRPr lang="en-US" spc="0">
              <a:solidFill>
                <a:schemeClr val="tx1"/>
              </a:solidFill>
              <a:latin typeface="+mn-lt"/>
              <a:cs typeface="Segoe UI"/>
            </a:endParaRPr>
          </a:p>
        </p:txBody>
      </p:sp>
      <p:sp>
        <p:nvSpPr>
          <p:cNvPr id="12" name="Text Placeholder 8">
            <a:extLst>
              <a:ext uri="{FF2B5EF4-FFF2-40B4-BE49-F238E27FC236}">
                <a16:creationId xmlns:a16="http://schemas.microsoft.com/office/drawing/2014/main" id="{309105DF-BBD1-4AAA-BB76-5DDB81A9EC69}"/>
              </a:ext>
            </a:extLst>
          </p:cNvPr>
          <p:cNvSpPr txBox="1">
            <a:spLocks/>
          </p:cNvSpPr>
          <p:nvPr/>
        </p:nvSpPr>
        <p:spPr>
          <a:xfrm>
            <a:off x="7548783" y="3222958"/>
            <a:ext cx="2895670" cy="797141"/>
          </a:xfrm>
          <a:prstGeom prst="rect">
            <a:avLst/>
          </a:prstGeom>
        </p:spPr>
        <p:txBody>
          <a:bodyPr vert="horz" wrap="square" lIns="27432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Company Resources</a:t>
            </a:r>
          </a:p>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Employee Portals and Apps</a:t>
            </a:r>
          </a:p>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Workplace Services (pay, benefits, IT, legal, compliance)</a:t>
            </a:r>
          </a:p>
        </p:txBody>
      </p:sp>
      <p:sp>
        <p:nvSpPr>
          <p:cNvPr id="21" name="Text Placeholder 8">
            <a:extLst>
              <a:ext uri="{FF2B5EF4-FFF2-40B4-BE49-F238E27FC236}">
                <a16:creationId xmlns:a16="http://schemas.microsoft.com/office/drawing/2014/main" id="{BFF6454E-6018-4088-8262-AE16BBB3F471}"/>
              </a:ext>
            </a:extLst>
          </p:cNvPr>
          <p:cNvSpPr txBox="1">
            <a:spLocks/>
          </p:cNvSpPr>
          <p:nvPr/>
        </p:nvSpPr>
        <p:spPr>
          <a:xfrm>
            <a:off x="7809090" y="4390302"/>
            <a:ext cx="4162425" cy="630942"/>
          </a:xfrm>
          <a:prstGeom prst="rect">
            <a:avLst/>
          </a:prstGeom>
        </p:spPr>
        <p:txBody>
          <a:bodyPr vert="horz" wrap="square" lIns="27432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Insights</a:t>
            </a:r>
          </a:p>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Analytics, Nudges, Surveys</a:t>
            </a:r>
          </a:p>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Feedback, Sentiment</a:t>
            </a:r>
          </a:p>
        </p:txBody>
      </p:sp>
      <p:sp>
        <p:nvSpPr>
          <p:cNvPr id="22" name="Text Placeholder 8">
            <a:extLst>
              <a:ext uri="{FF2B5EF4-FFF2-40B4-BE49-F238E27FC236}">
                <a16:creationId xmlns:a16="http://schemas.microsoft.com/office/drawing/2014/main" id="{B18653C3-ACC0-46F5-8892-22971DAA7612}"/>
              </a:ext>
            </a:extLst>
          </p:cNvPr>
          <p:cNvSpPr txBox="1">
            <a:spLocks/>
          </p:cNvSpPr>
          <p:nvPr/>
        </p:nvSpPr>
        <p:spPr>
          <a:xfrm>
            <a:off x="7103006" y="5365317"/>
            <a:ext cx="4162425" cy="835613"/>
          </a:xfrm>
          <a:prstGeom prst="rect">
            <a:avLst/>
          </a:prstGeom>
        </p:spPr>
        <p:txBody>
          <a:bodyPr vert="horz" wrap="square" lIns="27432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Knowledge</a:t>
            </a:r>
          </a:p>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People &amp; Experts</a:t>
            </a:r>
          </a:p>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Documents &amp; Content</a:t>
            </a:r>
          </a:p>
          <a:p>
            <a:pPr marL="0" marR="0" lvl="0" indent="0" algn="l"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Projects</a:t>
            </a:r>
          </a:p>
        </p:txBody>
      </p:sp>
      <p:sp>
        <p:nvSpPr>
          <p:cNvPr id="23" name="Text Placeholder 8">
            <a:extLst>
              <a:ext uri="{FF2B5EF4-FFF2-40B4-BE49-F238E27FC236}">
                <a16:creationId xmlns:a16="http://schemas.microsoft.com/office/drawing/2014/main" id="{BCA418F5-B7CC-4D72-9A44-9B27F7EDCF4F}"/>
              </a:ext>
            </a:extLst>
          </p:cNvPr>
          <p:cNvSpPr txBox="1">
            <a:spLocks/>
          </p:cNvSpPr>
          <p:nvPr/>
        </p:nvSpPr>
        <p:spPr>
          <a:xfrm>
            <a:off x="2583397" y="5365317"/>
            <a:ext cx="2528047" cy="835613"/>
          </a:xfrm>
          <a:prstGeom prst="rect">
            <a:avLst/>
          </a:prstGeom>
        </p:spPr>
        <p:txBody>
          <a:bodyPr vert="horz" wrap="square" lIns="91440" tIns="0" rIns="27432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Communities</a:t>
            </a:r>
          </a:p>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Diversity &amp; Inclusion</a:t>
            </a:r>
          </a:p>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Interest groups</a:t>
            </a:r>
          </a:p>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Team cohesion</a:t>
            </a:r>
          </a:p>
        </p:txBody>
      </p:sp>
      <p:sp>
        <p:nvSpPr>
          <p:cNvPr id="26" name="Text Placeholder 8">
            <a:extLst>
              <a:ext uri="{FF2B5EF4-FFF2-40B4-BE49-F238E27FC236}">
                <a16:creationId xmlns:a16="http://schemas.microsoft.com/office/drawing/2014/main" id="{16B9F6C9-8C30-4ADE-97C6-E021CBCD70F4}"/>
              </a:ext>
            </a:extLst>
          </p:cNvPr>
          <p:cNvSpPr txBox="1">
            <a:spLocks/>
          </p:cNvSpPr>
          <p:nvPr/>
        </p:nvSpPr>
        <p:spPr>
          <a:xfrm>
            <a:off x="2547890" y="4404731"/>
            <a:ext cx="1843211" cy="592470"/>
          </a:xfrm>
          <a:prstGeom prst="rect">
            <a:avLst/>
          </a:prstGeom>
        </p:spPr>
        <p:txBody>
          <a:bodyPr vert="horz" wrap="square" lIns="91440" tIns="0" rIns="27432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a:rPr>
              <a:t>Wellbeing</a:t>
            </a:r>
            <a:endPar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endParaRPr>
          </a:p>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Physical, Mental, Emotional, Financial</a:t>
            </a:r>
          </a:p>
        </p:txBody>
      </p:sp>
      <p:sp>
        <p:nvSpPr>
          <p:cNvPr id="28" name="Text Placeholder 8">
            <a:extLst>
              <a:ext uri="{FF2B5EF4-FFF2-40B4-BE49-F238E27FC236}">
                <a16:creationId xmlns:a16="http://schemas.microsoft.com/office/drawing/2014/main" id="{921957FA-01E7-49F0-8D0D-09D66616C3CA}"/>
              </a:ext>
            </a:extLst>
          </p:cNvPr>
          <p:cNvSpPr txBox="1">
            <a:spLocks/>
          </p:cNvSpPr>
          <p:nvPr/>
        </p:nvSpPr>
        <p:spPr>
          <a:xfrm>
            <a:off x="1539539" y="3222958"/>
            <a:ext cx="3118122" cy="835613"/>
          </a:xfrm>
          <a:prstGeom prst="rect">
            <a:avLst/>
          </a:prstGeom>
        </p:spPr>
        <p:txBody>
          <a:bodyPr vert="horz" wrap="square" lIns="91440" tIns="0" rIns="27432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Growth &amp; Development</a:t>
            </a:r>
          </a:p>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Learning &amp; Coaching</a:t>
            </a:r>
          </a:p>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Recruiting, On-boarding &amp; Career</a:t>
            </a:r>
          </a:p>
          <a:p>
            <a:pPr marL="0" marR="0" lvl="0" indent="0" algn="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Talent &amp; Performance Development</a:t>
            </a:r>
          </a:p>
        </p:txBody>
      </p:sp>
      <p:sp>
        <p:nvSpPr>
          <p:cNvPr id="29" name="Text Placeholder 8">
            <a:extLst>
              <a:ext uri="{FF2B5EF4-FFF2-40B4-BE49-F238E27FC236}">
                <a16:creationId xmlns:a16="http://schemas.microsoft.com/office/drawing/2014/main" id="{AE758F67-065B-4DD7-89B4-3F4A06A418F8}"/>
              </a:ext>
            </a:extLst>
          </p:cNvPr>
          <p:cNvSpPr txBox="1">
            <a:spLocks/>
          </p:cNvSpPr>
          <p:nvPr/>
        </p:nvSpPr>
        <p:spPr>
          <a:xfrm>
            <a:off x="4548164" y="2063268"/>
            <a:ext cx="3118122" cy="703269"/>
          </a:xfrm>
          <a:prstGeom prst="rect">
            <a:avLst/>
          </a:prstGeom>
        </p:spPr>
        <p:txBody>
          <a:bodyPr vert="horz" wrap="square" lIns="91440" tIns="0" rIns="0" bIns="27432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Communications</a:t>
            </a:r>
          </a:p>
          <a:p>
            <a:pPr marL="0" marR="0" lvl="0" indent="0" algn="ctr" defTabSz="932742" rtl="0" eaLnBrk="1" fontAlgn="auto" latinLnBrk="0" hangingPunct="1">
              <a:lnSpc>
                <a:spcPct val="90000"/>
              </a:lnSpc>
              <a:spcBef>
                <a:spcPts val="30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Announcements, News, Events</a:t>
            </a:r>
          </a:p>
        </p:txBody>
      </p:sp>
      <p:grpSp>
        <p:nvGrpSpPr>
          <p:cNvPr id="3" name="Group 2">
            <a:extLst>
              <a:ext uri="{FF2B5EF4-FFF2-40B4-BE49-F238E27FC236}">
                <a16:creationId xmlns:a16="http://schemas.microsoft.com/office/drawing/2014/main" id="{A7AAB9B3-5BD5-41C7-9E23-9CF330B3DE02}"/>
              </a:ext>
            </a:extLst>
          </p:cNvPr>
          <p:cNvGrpSpPr/>
          <p:nvPr/>
        </p:nvGrpSpPr>
        <p:grpSpPr>
          <a:xfrm>
            <a:off x="7200046" y="4395315"/>
            <a:ext cx="609044" cy="609044"/>
            <a:chOff x="7094940" y="4107483"/>
            <a:chExt cx="640080" cy="640080"/>
          </a:xfrm>
        </p:grpSpPr>
        <p:sp>
          <p:nvSpPr>
            <p:cNvPr id="46" name="Oval 45">
              <a:extLst>
                <a:ext uri="{FF2B5EF4-FFF2-40B4-BE49-F238E27FC236}">
                  <a16:creationId xmlns:a16="http://schemas.microsoft.com/office/drawing/2014/main" id="{CA0108DC-B4A0-45C8-91B0-11D225A49667}"/>
                </a:ext>
                <a:ext uri="{C183D7F6-B498-43B3-948B-1728B52AA6E4}">
                  <adec:decorative xmlns:adec="http://schemas.microsoft.com/office/drawing/2017/decorative" val="1"/>
                </a:ext>
              </a:extLst>
            </p:cNvPr>
            <p:cNvSpPr/>
            <p:nvPr/>
          </p:nvSpPr>
          <p:spPr bwMode="auto">
            <a:xfrm>
              <a:off x="7094940" y="4107483"/>
              <a:ext cx="640080" cy="640080"/>
            </a:xfrm>
            <a:prstGeom prst="ellipse">
              <a:avLst/>
            </a:prstGeom>
            <a:solidFill>
              <a:srgbClr val="8660C5"/>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light" title="Icon of a lightbulb">
              <a:extLst>
                <a:ext uri="{FF2B5EF4-FFF2-40B4-BE49-F238E27FC236}">
                  <a16:creationId xmlns:a16="http://schemas.microsoft.com/office/drawing/2014/main" id="{DE77F97D-C042-49D2-A3C0-6A9ED6EFE482}"/>
                </a:ext>
              </a:extLst>
            </p:cNvPr>
            <p:cNvSpPr>
              <a:spLocks noChangeAspect="1" noEditPoints="1"/>
            </p:cNvSpPr>
            <p:nvPr/>
          </p:nvSpPr>
          <p:spPr bwMode="auto">
            <a:xfrm>
              <a:off x="7303534" y="4262064"/>
              <a:ext cx="222894" cy="3309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D8CBA9B5-8616-49A2-9628-B8D90C0A418C}"/>
              </a:ext>
            </a:extLst>
          </p:cNvPr>
          <p:cNvGrpSpPr/>
          <p:nvPr/>
        </p:nvGrpSpPr>
        <p:grpSpPr>
          <a:xfrm>
            <a:off x="6490985" y="5365317"/>
            <a:ext cx="609044" cy="609044"/>
            <a:chOff x="6559669" y="5190152"/>
            <a:chExt cx="640080" cy="640080"/>
          </a:xfrm>
        </p:grpSpPr>
        <p:sp>
          <p:nvSpPr>
            <p:cNvPr id="43" name="Oval 42">
              <a:extLst>
                <a:ext uri="{FF2B5EF4-FFF2-40B4-BE49-F238E27FC236}">
                  <a16:creationId xmlns:a16="http://schemas.microsoft.com/office/drawing/2014/main" id="{2935BCD1-27CC-4CE9-ACC4-FBC9B6305558}"/>
                </a:ext>
                <a:ext uri="{C183D7F6-B498-43B3-948B-1728B52AA6E4}">
                  <adec:decorative xmlns:adec="http://schemas.microsoft.com/office/drawing/2017/decorative" val="1"/>
                </a:ext>
              </a:extLst>
            </p:cNvPr>
            <p:cNvSpPr/>
            <p:nvPr/>
          </p:nvSpPr>
          <p:spPr bwMode="auto">
            <a:xfrm>
              <a:off x="6559669" y="5190152"/>
              <a:ext cx="640080" cy="640080"/>
            </a:xfrm>
            <a:prstGeom prst="ellipse">
              <a:avLst/>
            </a:prstGeom>
            <a:solidFill>
              <a:srgbClr val="D59EFF"/>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Dictionary_E82D" title="Icon of a book">
              <a:extLst>
                <a:ext uri="{FF2B5EF4-FFF2-40B4-BE49-F238E27FC236}">
                  <a16:creationId xmlns:a16="http://schemas.microsoft.com/office/drawing/2014/main" id="{C722DBE5-DFED-437E-97EC-30DA9E5F5503}"/>
                </a:ext>
              </a:extLst>
            </p:cNvPr>
            <p:cNvSpPr>
              <a:spLocks noChangeAspect="1" noEditPoints="1"/>
            </p:cNvSpPr>
            <p:nvPr/>
          </p:nvSpPr>
          <p:spPr bwMode="auto">
            <a:xfrm>
              <a:off x="6752371" y="5351019"/>
              <a:ext cx="254679" cy="318348"/>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7E703300-49BA-43A1-AA9B-32127E3FFC16}"/>
              </a:ext>
            </a:extLst>
          </p:cNvPr>
          <p:cNvGrpSpPr/>
          <p:nvPr/>
        </p:nvGrpSpPr>
        <p:grpSpPr>
          <a:xfrm>
            <a:off x="6939746" y="3237068"/>
            <a:ext cx="609044" cy="609044"/>
            <a:chOff x="6764351" y="3078621"/>
            <a:chExt cx="640080" cy="640080"/>
          </a:xfrm>
        </p:grpSpPr>
        <p:sp>
          <p:nvSpPr>
            <p:cNvPr id="31" name="Oval 30">
              <a:extLst>
                <a:ext uri="{FF2B5EF4-FFF2-40B4-BE49-F238E27FC236}">
                  <a16:creationId xmlns:a16="http://schemas.microsoft.com/office/drawing/2014/main" id="{2587E64D-510B-4993-8A9E-956614F31913}"/>
                </a:ext>
                <a:ext uri="{C183D7F6-B498-43B3-948B-1728B52AA6E4}">
                  <adec:decorative xmlns:adec="http://schemas.microsoft.com/office/drawing/2017/decorative" val="1"/>
                </a:ext>
              </a:extLst>
            </p:cNvPr>
            <p:cNvSpPr/>
            <p:nvPr/>
          </p:nvSpPr>
          <p:spPr bwMode="auto">
            <a:xfrm>
              <a:off x="6764351" y="3078621"/>
              <a:ext cx="640080" cy="640080"/>
            </a:xfrm>
            <a:prstGeom prst="ellipse">
              <a:avLst/>
            </a:prstGeom>
            <a:solidFill>
              <a:srgbClr val="3B2D57"/>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Website" title="Icon of multiple app windows">
              <a:extLst>
                <a:ext uri="{FF2B5EF4-FFF2-40B4-BE49-F238E27FC236}">
                  <a16:creationId xmlns:a16="http://schemas.microsoft.com/office/drawing/2014/main" id="{72B6A0CD-1CF2-4FC5-BC8B-1F40471CDF86}"/>
                </a:ext>
              </a:extLst>
            </p:cNvPr>
            <p:cNvSpPr>
              <a:spLocks noChangeAspect="1" noEditPoints="1"/>
            </p:cNvSpPr>
            <p:nvPr/>
          </p:nvSpPr>
          <p:spPr bwMode="auto">
            <a:xfrm>
              <a:off x="6929578" y="3263011"/>
              <a:ext cx="309625" cy="27130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70B52C6E-97D7-42EC-BCA5-BAF584DB5409}"/>
              </a:ext>
            </a:extLst>
          </p:cNvPr>
          <p:cNvGrpSpPr/>
          <p:nvPr/>
        </p:nvGrpSpPr>
        <p:grpSpPr>
          <a:xfrm>
            <a:off x="5802703" y="2680884"/>
            <a:ext cx="609044" cy="609044"/>
            <a:chOff x="5780648" y="2618625"/>
            <a:chExt cx="640080" cy="640080"/>
          </a:xfrm>
        </p:grpSpPr>
        <p:sp>
          <p:nvSpPr>
            <p:cNvPr id="17" name="Oval 16">
              <a:extLst>
                <a:ext uri="{FF2B5EF4-FFF2-40B4-BE49-F238E27FC236}">
                  <a16:creationId xmlns:a16="http://schemas.microsoft.com/office/drawing/2014/main" id="{F793784F-2438-4A66-8BD2-4AF147337F56}"/>
                </a:ext>
                <a:ext uri="{C183D7F6-B498-43B3-948B-1728B52AA6E4}">
                  <adec:decorative xmlns:adec="http://schemas.microsoft.com/office/drawing/2017/decorative" val="1"/>
                </a:ext>
              </a:extLst>
            </p:cNvPr>
            <p:cNvSpPr/>
            <p:nvPr/>
          </p:nvSpPr>
          <p:spPr bwMode="auto">
            <a:xfrm>
              <a:off x="5780648" y="2618625"/>
              <a:ext cx="640080" cy="640080"/>
            </a:xfrm>
            <a:prstGeom prst="ellipse">
              <a:avLst/>
            </a:prstGeom>
            <a:solidFill>
              <a:srgbClr val="2F2F2F"/>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megaphone" title="Icon of a megaphone">
              <a:extLst>
                <a:ext uri="{FF2B5EF4-FFF2-40B4-BE49-F238E27FC236}">
                  <a16:creationId xmlns:a16="http://schemas.microsoft.com/office/drawing/2014/main" id="{6C2C81F1-3EC4-4AB8-A603-09B50F2AC607}"/>
                </a:ext>
              </a:extLst>
            </p:cNvPr>
            <p:cNvSpPr>
              <a:spLocks noChangeAspect="1" noEditPoints="1"/>
            </p:cNvSpPr>
            <p:nvPr/>
          </p:nvSpPr>
          <p:spPr bwMode="auto">
            <a:xfrm>
              <a:off x="5905754" y="2825355"/>
              <a:ext cx="368645" cy="226622"/>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F5A90048-8533-4A1D-8054-A2909B111693}"/>
              </a:ext>
            </a:extLst>
          </p:cNvPr>
          <p:cNvGrpSpPr/>
          <p:nvPr/>
        </p:nvGrpSpPr>
        <p:grpSpPr>
          <a:xfrm>
            <a:off x="4396418" y="4397620"/>
            <a:ext cx="609044" cy="609044"/>
            <a:chOff x="4344038" y="4128036"/>
            <a:chExt cx="640080" cy="640080"/>
          </a:xfrm>
        </p:grpSpPr>
        <p:sp>
          <p:nvSpPr>
            <p:cNvPr id="37" name="Oval 36">
              <a:extLst>
                <a:ext uri="{FF2B5EF4-FFF2-40B4-BE49-F238E27FC236}">
                  <a16:creationId xmlns:a16="http://schemas.microsoft.com/office/drawing/2014/main" id="{E834C12C-01F0-457C-A031-F9588E979037}"/>
                </a:ext>
                <a:ext uri="{C183D7F6-B498-43B3-948B-1728B52AA6E4}">
                  <adec:decorative xmlns:adec="http://schemas.microsoft.com/office/drawing/2017/decorative" val="1"/>
                </a:ext>
              </a:extLst>
            </p:cNvPr>
            <p:cNvSpPr/>
            <p:nvPr/>
          </p:nvSpPr>
          <p:spPr bwMode="auto">
            <a:xfrm>
              <a:off x="4344038" y="4128036"/>
              <a:ext cx="640080" cy="640080"/>
            </a:xfrm>
            <a:prstGeom prst="ellipse">
              <a:avLst/>
            </a:prstGeom>
            <a:solidFill>
              <a:srgbClr val="0977D4"/>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heart" title="Icon of a heart">
              <a:extLst>
                <a:ext uri="{FF2B5EF4-FFF2-40B4-BE49-F238E27FC236}">
                  <a16:creationId xmlns:a16="http://schemas.microsoft.com/office/drawing/2014/main" id="{193A9B9C-320D-4DA3-83FF-794857EBAB31}"/>
                </a:ext>
              </a:extLst>
            </p:cNvPr>
            <p:cNvSpPr>
              <a:spLocks noChangeAspect="1"/>
            </p:cNvSpPr>
            <p:nvPr/>
          </p:nvSpPr>
          <p:spPr bwMode="auto">
            <a:xfrm>
              <a:off x="4510927" y="4318158"/>
              <a:ext cx="306302" cy="278887"/>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83D631C-1F04-4E8D-9CA4-0592967BA5FD}"/>
              </a:ext>
            </a:extLst>
          </p:cNvPr>
          <p:cNvGrpSpPr/>
          <p:nvPr/>
        </p:nvGrpSpPr>
        <p:grpSpPr>
          <a:xfrm>
            <a:off x="4656955" y="3237068"/>
            <a:ext cx="609044" cy="609044"/>
            <a:chOff x="4590548" y="3070022"/>
            <a:chExt cx="640080" cy="640080"/>
          </a:xfrm>
        </p:grpSpPr>
        <p:sp>
          <p:nvSpPr>
            <p:cNvPr id="34" name="Oval 33">
              <a:extLst>
                <a:ext uri="{FF2B5EF4-FFF2-40B4-BE49-F238E27FC236}">
                  <a16:creationId xmlns:a16="http://schemas.microsoft.com/office/drawing/2014/main" id="{3C237F63-9CF5-408C-B575-FFB4F5B0872F}"/>
                </a:ext>
                <a:ext uri="{C183D7F6-B498-43B3-948B-1728B52AA6E4}">
                  <adec:decorative xmlns:adec="http://schemas.microsoft.com/office/drawing/2017/decorative" val="1"/>
                </a:ext>
              </a:extLst>
            </p:cNvPr>
            <p:cNvSpPr/>
            <p:nvPr/>
          </p:nvSpPr>
          <p:spPr bwMode="auto">
            <a:xfrm>
              <a:off x="4590548" y="3070022"/>
              <a:ext cx="640080" cy="640080"/>
            </a:xfrm>
            <a:prstGeom prst="ellipse">
              <a:avLst/>
            </a:prstGeom>
            <a:solidFill>
              <a:srgbClr val="26395D"/>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star_2" title="Icon of a person inside a star shape">
              <a:extLst>
                <a:ext uri="{FF2B5EF4-FFF2-40B4-BE49-F238E27FC236}">
                  <a16:creationId xmlns:a16="http://schemas.microsoft.com/office/drawing/2014/main" id="{A196CDD1-A3FB-4B51-9303-0BCEB863C86D}"/>
                </a:ext>
              </a:extLst>
            </p:cNvPr>
            <p:cNvSpPr>
              <a:spLocks noChangeAspect="1" noEditPoints="1"/>
            </p:cNvSpPr>
            <p:nvPr/>
          </p:nvSpPr>
          <p:spPr bwMode="auto">
            <a:xfrm>
              <a:off x="4729073" y="3215763"/>
              <a:ext cx="353507" cy="334312"/>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8BB3B247-D461-40C3-84B4-8CF931B4ED9F}"/>
              </a:ext>
            </a:extLst>
          </p:cNvPr>
          <p:cNvGrpSpPr/>
          <p:nvPr/>
        </p:nvGrpSpPr>
        <p:grpSpPr>
          <a:xfrm>
            <a:off x="5115735" y="5365317"/>
            <a:ext cx="609044" cy="609044"/>
            <a:chOff x="5045291" y="5176975"/>
            <a:chExt cx="640080" cy="640080"/>
          </a:xfrm>
        </p:grpSpPr>
        <p:sp>
          <p:nvSpPr>
            <p:cNvPr id="40" name="Oval 39">
              <a:extLst>
                <a:ext uri="{FF2B5EF4-FFF2-40B4-BE49-F238E27FC236}">
                  <a16:creationId xmlns:a16="http://schemas.microsoft.com/office/drawing/2014/main" id="{AC8DC9D5-A683-43D0-898B-00BD70755721}"/>
                </a:ext>
                <a:ext uri="{C183D7F6-B498-43B3-948B-1728B52AA6E4}">
                  <adec:decorative xmlns:adec="http://schemas.microsoft.com/office/drawing/2017/decorative" val="1"/>
                </a:ext>
              </a:extLst>
            </p:cNvPr>
            <p:cNvSpPr/>
            <p:nvPr/>
          </p:nvSpPr>
          <p:spPr bwMode="auto">
            <a:xfrm>
              <a:off x="5045291" y="5176975"/>
              <a:ext cx="640080" cy="640080"/>
            </a:xfrm>
            <a:prstGeom prst="ellipse">
              <a:avLst/>
            </a:prstGeom>
            <a:solidFill>
              <a:srgbClr val="50E6FF"/>
            </a:solidFill>
            <a:ln w="38814" cap="flat">
              <a:noFill/>
              <a:prstDash val="solid"/>
              <a:miter/>
            </a:ln>
            <a:effectLst>
              <a:outerShdw blurRad="88900" dist="25400" dir="2700000" sx="102000" sy="102000" algn="ctr" rotWithShape="0">
                <a:prstClr val="black">
                  <a:alpha val="3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people_12" title="Icon of three people">
              <a:extLst>
                <a:ext uri="{FF2B5EF4-FFF2-40B4-BE49-F238E27FC236}">
                  <a16:creationId xmlns:a16="http://schemas.microsoft.com/office/drawing/2014/main" id="{12893F7D-9E83-4F94-955E-5C26C06D44B8}"/>
                </a:ext>
              </a:extLst>
            </p:cNvPr>
            <p:cNvSpPr>
              <a:spLocks noChangeAspect="1" noEditPoints="1"/>
            </p:cNvSpPr>
            <p:nvPr/>
          </p:nvSpPr>
          <p:spPr bwMode="auto">
            <a:xfrm>
              <a:off x="5194996" y="5351691"/>
              <a:ext cx="340670" cy="29064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230253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par>
                                <p:cTn id="8" presetID="53" presetClass="entr" presetSubtype="16"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nodeType="withEffect">
                                  <p:stCondLst>
                                    <p:cond delay="25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par>
                                <p:cTn id="23" presetID="53" presetClass="entr" presetSubtype="16" fill="hold" nodeType="withEffect">
                                  <p:stCondLst>
                                    <p:cond delay="25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par>
                                <p:cTn id="28" presetID="53" presetClass="entr" presetSubtype="16" fill="hold" nodeType="withEffect">
                                  <p:stCondLst>
                                    <p:cond delay="25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par>
                                <p:cTn id="33" presetID="53" presetClass="entr" presetSubtype="16" fill="hold" nodeType="withEffect">
                                  <p:stCondLst>
                                    <p:cond delay="25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par>
                                <p:cTn id="38" presetID="53" presetClass="entr" presetSubtype="16" fill="hold" nodeType="withEffect">
                                  <p:stCondLst>
                                    <p:cond delay="25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2" grpId="0"/>
      <p:bldP spid="23" grpId="0"/>
      <p:bldP spid="26"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1602676-F252-4D1D-8EC6-A60003114F8E}"/>
              </a:ext>
            </a:extLst>
          </p:cNvPr>
          <p:cNvSpPr txBox="1"/>
          <p:nvPr/>
        </p:nvSpPr>
        <p:spPr>
          <a:xfrm>
            <a:off x="420213" y="2271713"/>
            <a:ext cx="3386568" cy="794064"/>
          </a:xfrm>
          <a:prstGeom prst="rect">
            <a:avLst/>
          </a:prstGeom>
          <a:noFill/>
        </p:spPr>
        <p:txBody>
          <a:bodyPr wrap="none" lIns="182880" tIns="146304" rIns="182880" bIns="146304" rtlCol="0">
            <a:spAutoFit/>
          </a:bodyPr>
          <a:lstStyle/>
          <a:p>
            <a:pPr>
              <a:lnSpc>
                <a:spcPct val="90000"/>
              </a:lnSpc>
              <a:spcAft>
                <a:spcPts val="600"/>
              </a:spcAft>
            </a:pPr>
            <a:r>
              <a:rPr lang="en-US" sz="3600">
                <a:solidFill>
                  <a:srgbClr val="0078D4"/>
                </a:solidFill>
                <a:latin typeface="+mj-lt"/>
              </a:rPr>
              <a:t>Microsoft Viva</a:t>
            </a:r>
          </a:p>
        </p:txBody>
      </p:sp>
      <p:sp>
        <p:nvSpPr>
          <p:cNvPr id="6" name="TextBox 5">
            <a:extLst>
              <a:ext uri="{FF2B5EF4-FFF2-40B4-BE49-F238E27FC236}">
                <a16:creationId xmlns:a16="http://schemas.microsoft.com/office/drawing/2014/main" id="{B4C66615-6F66-43CD-BA5F-90A28455F4B7}"/>
              </a:ext>
            </a:extLst>
          </p:cNvPr>
          <p:cNvSpPr txBox="1"/>
          <p:nvPr/>
        </p:nvSpPr>
        <p:spPr>
          <a:xfrm>
            <a:off x="621221" y="3895649"/>
            <a:ext cx="6135358" cy="2185214"/>
          </a:xfrm>
          <a:prstGeom prst="rect">
            <a:avLst/>
          </a:prstGeom>
          <a:noFill/>
        </p:spPr>
        <p:txBody>
          <a:bodyPr wrap="square" lIns="0" tIns="0" rIns="0" bIns="0">
            <a:spAutoFit/>
          </a:bodyPr>
          <a:lstStyle/>
          <a:p>
            <a:pPr algn="l" rtl="0" fontAlgn="base">
              <a:spcAft>
                <a:spcPts val="1200"/>
              </a:spcAft>
            </a:pPr>
            <a:r>
              <a:rPr lang="en-US" sz="1400" b="1" i="0">
                <a:solidFill>
                  <a:srgbClr val="000000"/>
                </a:solidFill>
                <a:effectLst/>
                <a:latin typeface="Segoe UI" panose="020B0502040204020203" pitchFamily="34" charset="0"/>
              </a:rPr>
              <a:t>Viva Insights | </a:t>
            </a:r>
            <a:r>
              <a:rPr lang="en-US" sz="1400" b="0" i="0">
                <a:solidFill>
                  <a:srgbClr val="000000"/>
                </a:solidFill>
                <a:effectLst/>
                <a:latin typeface="Segoe UI" panose="020B0502040204020203" pitchFamily="34" charset="0"/>
              </a:rPr>
              <a:t>Give employees, managers and leaders data-driven insights that help everyone work smarter and thrive.​</a:t>
            </a:r>
            <a:endParaRPr lang="en-US" sz="1400" b="0" i="0">
              <a:solidFill>
                <a:srgbClr val="000000"/>
              </a:solidFill>
              <a:effectLst/>
              <a:latin typeface="Arial" panose="020B0604020202020204" pitchFamily="34" charset="0"/>
            </a:endParaRPr>
          </a:p>
          <a:p>
            <a:pPr fontAlgn="base">
              <a:spcAft>
                <a:spcPts val="1200"/>
              </a:spcAft>
            </a:pPr>
            <a:r>
              <a:rPr lang="en-US" sz="1400" b="1" i="0">
                <a:solidFill>
                  <a:srgbClr val="000000"/>
                </a:solidFill>
                <a:effectLst/>
                <a:latin typeface="Segoe UI" panose="020B0502040204020203" pitchFamily="34" charset="0"/>
              </a:rPr>
              <a:t>Viva Topics | </a:t>
            </a:r>
            <a:r>
              <a:rPr lang="en-US" sz="1400">
                <a:solidFill>
                  <a:schemeClr val="tx1"/>
                </a:solidFill>
              </a:rPr>
              <a:t>Organize content and expertise across systems and teams to deliver just-in-time knowledge in the apps people use every day</a:t>
            </a:r>
            <a:endParaRPr lang="en-US" sz="1400" b="0" i="0">
              <a:solidFill>
                <a:srgbClr val="000000"/>
              </a:solidFill>
              <a:effectLst/>
              <a:latin typeface="Arial" panose="020B0604020202020204" pitchFamily="34" charset="0"/>
            </a:endParaRPr>
          </a:p>
          <a:p>
            <a:pPr fontAlgn="base">
              <a:spcAft>
                <a:spcPts val="1200"/>
              </a:spcAft>
            </a:pPr>
            <a:r>
              <a:rPr lang="en-US" sz="1400" b="1" i="0">
                <a:solidFill>
                  <a:srgbClr val="000000"/>
                </a:solidFill>
                <a:effectLst/>
                <a:latin typeface="Segoe UI" panose="020B0502040204020203" pitchFamily="34" charset="0"/>
              </a:rPr>
              <a:t>Viva Learning | </a:t>
            </a:r>
            <a:r>
              <a:rPr lang="en-US" sz="1400">
                <a:effectLst/>
                <a:latin typeface="Segoe UI" panose="020B0502040204020203" pitchFamily="34" charset="0"/>
                <a:ea typeface="Times New Roman" panose="02020603050405020304" pitchFamily="18" charset="0"/>
              </a:rPr>
              <a:t>Discover, share, and </a:t>
            </a:r>
            <a:r>
              <a:rPr lang="en-US" sz="1400">
                <a:latin typeface="Segoe UI" panose="020B0502040204020203" pitchFamily="34" charset="0"/>
                <a:ea typeface="Times New Roman" panose="02020603050405020304" pitchFamily="18" charset="0"/>
              </a:rPr>
              <a:t>engage in learning </a:t>
            </a:r>
            <a:br>
              <a:rPr lang="en-US" sz="1400">
                <a:latin typeface="Segoe UI" panose="020B0502040204020203" pitchFamily="34" charset="0"/>
                <a:ea typeface="Times New Roman" panose="02020603050405020304" pitchFamily="18" charset="0"/>
              </a:rPr>
            </a:br>
            <a:r>
              <a:rPr lang="en-US" sz="1400">
                <a:effectLst/>
                <a:latin typeface="Segoe UI" panose="020B0502040204020203" pitchFamily="34" charset="0"/>
                <a:ea typeface="Times New Roman" panose="02020603050405020304" pitchFamily="18" charset="0"/>
              </a:rPr>
              <a:t>to grow personally and professionally</a:t>
            </a:r>
            <a:r>
              <a:rPr lang="en-US" sz="1400" b="0" i="0">
                <a:solidFill>
                  <a:srgbClr val="000000"/>
                </a:solidFill>
                <a:effectLst/>
                <a:latin typeface="Segoe UI" panose="020B0502040204020203" pitchFamily="34" charset="0"/>
              </a:rPr>
              <a:t>​</a:t>
            </a:r>
            <a:endParaRPr lang="en-US" sz="1400" b="0" i="0">
              <a:solidFill>
                <a:srgbClr val="000000"/>
              </a:solidFill>
              <a:effectLst/>
              <a:latin typeface="Arial" panose="020B0604020202020204" pitchFamily="34" charset="0"/>
            </a:endParaRPr>
          </a:p>
          <a:p>
            <a:pPr fontAlgn="base">
              <a:spcAft>
                <a:spcPts val="1200"/>
              </a:spcAft>
            </a:pPr>
            <a:r>
              <a:rPr lang="en-US" sz="1400" b="1" i="0">
                <a:solidFill>
                  <a:srgbClr val="000000"/>
                </a:solidFill>
                <a:effectLst/>
                <a:latin typeface="Segoe UI" panose="020B0502040204020203" pitchFamily="34" charset="0"/>
              </a:rPr>
              <a:t>Viva Connections  | </a:t>
            </a:r>
            <a:r>
              <a:rPr lang="en-US" sz="1400" b="0">
                <a:solidFill>
                  <a:srgbClr val="000000"/>
                </a:solidFill>
                <a:latin typeface="+mn-lt"/>
              </a:rPr>
              <a:t>Shape culture, foster connections, and modernize the employee </a:t>
            </a:r>
            <a:r>
              <a:rPr lang="en-US" sz="1400">
                <a:solidFill>
                  <a:schemeClr val="tx1"/>
                </a:solidFill>
              </a:rPr>
              <a:t>exp</a:t>
            </a:r>
            <a:r>
              <a:rPr lang="en-US" sz="1400" b="0">
                <a:solidFill>
                  <a:srgbClr val="000000"/>
                </a:solidFill>
                <a:latin typeface="+mn-lt"/>
              </a:rPr>
              <a:t>erience</a:t>
            </a:r>
            <a:r>
              <a:rPr lang="en-US" sz="1400" b="0" i="0">
                <a:solidFill>
                  <a:srgbClr val="000000"/>
                </a:solidFill>
                <a:effectLst/>
                <a:latin typeface="Segoe UI" panose="020B0502040204020203" pitchFamily="34" charset="0"/>
              </a:rPr>
              <a:t>​</a:t>
            </a:r>
            <a:endParaRPr lang="en-US" sz="1400" b="0" i="0">
              <a:solidFill>
                <a:srgbClr val="000000"/>
              </a:solidFill>
              <a:effectLst/>
              <a:latin typeface="Arial" panose="020B0604020202020204" pitchFamily="34" charset="0"/>
            </a:endParaRPr>
          </a:p>
        </p:txBody>
      </p:sp>
      <p:sp>
        <p:nvSpPr>
          <p:cNvPr id="19" name="TextBox 18">
            <a:extLst>
              <a:ext uri="{FF2B5EF4-FFF2-40B4-BE49-F238E27FC236}">
                <a16:creationId xmlns:a16="http://schemas.microsoft.com/office/drawing/2014/main" id="{2B9B57E8-F2B7-409B-A178-BEE5FCA2D39D}"/>
              </a:ext>
            </a:extLst>
          </p:cNvPr>
          <p:cNvSpPr txBox="1"/>
          <p:nvPr/>
        </p:nvSpPr>
        <p:spPr>
          <a:xfrm>
            <a:off x="420213" y="3065777"/>
            <a:ext cx="5334987" cy="572464"/>
          </a:xfrm>
          <a:prstGeom prst="rect">
            <a:avLst/>
          </a:prstGeom>
          <a:noFill/>
        </p:spPr>
        <p:txBody>
          <a:bodyPr wrap="none" lIns="182880" tIns="146304" rIns="182880" bIns="146304" rtlCol="0">
            <a:spAutoFit/>
          </a:bodyPr>
          <a:lstStyle>
            <a:defPPr>
              <a:defRPr lang="en-US"/>
            </a:defPPr>
            <a:lvl1pPr>
              <a:lnSpc>
                <a:spcPct val="90000"/>
              </a:lnSpc>
              <a:spcAft>
                <a:spcPts val="600"/>
              </a:spcAft>
              <a:defRPr sz="2400">
                <a:solidFill>
                  <a:schemeClr val="bg1">
                    <a:lumMod val="50000"/>
                  </a:schemeClr>
                </a:solidFill>
              </a:defRPr>
            </a:lvl1pPr>
          </a:lstStyle>
          <a:p>
            <a:r>
              <a:rPr lang="en-US" sz="2000">
                <a:solidFill>
                  <a:schemeClr val="tx1"/>
                </a:solidFill>
              </a:rPr>
              <a:t>Empower people and teams to be their best</a:t>
            </a:r>
          </a:p>
        </p:txBody>
      </p:sp>
      <p:sp>
        <p:nvSpPr>
          <p:cNvPr id="8" name="Rectangle 7">
            <a:extLst>
              <a:ext uri="{FF2B5EF4-FFF2-40B4-BE49-F238E27FC236}">
                <a16:creationId xmlns:a16="http://schemas.microsoft.com/office/drawing/2014/main" id="{C66042A4-C572-495F-A6C9-C4340123A6B2}"/>
              </a:ext>
            </a:extLst>
          </p:cNvPr>
          <p:cNvSpPr/>
          <p:nvPr/>
        </p:nvSpPr>
        <p:spPr>
          <a:xfrm>
            <a:off x="7006947" y="3522329"/>
            <a:ext cx="2209795" cy="2743200"/>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object 5">
            <a:extLst>
              <a:ext uri="{FF2B5EF4-FFF2-40B4-BE49-F238E27FC236}">
                <a16:creationId xmlns:a16="http://schemas.microsoft.com/office/drawing/2014/main" id="{1F2BB611-FF13-4241-9DD0-22A2CE73B214}"/>
              </a:ext>
            </a:extLst>
          </p:cNvPr>
          <p:cNvSpPr txBox="1"/>
          <p:nvPr/>
        </p:nvSpPr>
        <p:spPr>
          <a:xfrm>
            <a:off x="7155408" y="3670832"/>
            <a:ext cx="1766904" cy="580073"/>
          </a:xfrm>
          <a:prstGeom prst="rect">
            <a:avLst/>
          </a:prstGeom>
        </p:spPr>
        <p:txBody>
          <a:bodyPr vert="horz" wrap="square" lIns="0" tIns="10583" rIns="0" bIns="0" rtlCol="0">
            <a:spAutoFit/>
          </a:bodyPr>
          <a:lstStyle/>
          <a:p>
            <a:pPr marL="10583">
              <a:spcBef>
                <a:spcPts val="83"/>
              </a:spcBef>
              <a:spcAft>
                <a:spcPts val="500"/>
              </a:spcAft>
            </a:pPr>
            <a:r>
              <a:rPr lang="en-US" sz="800" b="1" spc="-4">
                <a:solidFill>
                  <a:srgbClr val="008575"/>
                </a:solidFill>
                <a:latin typeface="Segoe UI Semibold" panose="020B0502040204020203" pitchFamily="34" charset="0"/>
                <a:cs typeface="Segoe UI Semibold" panose="020B0502040204020203" pitchFamily="34" charset="0"/>
              </a:rPr>
              <a:t>Microsoft Viva Learning</a:t>
            </a:r>
          </a:p>
          <a:p>
            <a:pPr marL="10583">
              <a:spcBef>
                <a:spcPts val="83"/>
              </a:spcBef>
            </a:pPr>
            <a:r>
              <a:rPr lang="en-US" sz="1200" b="1" spc="-4">
                <a:solidFill>
                  <a:srgbClr val="505050"/>
                </a:solidFill>
                <a:latin typeface="Segoe UI Semibold" panose="020B0502040204020203" pitchFamily="34" charset="0"/>
                <a:cs typeface="Segoe UI Semibold" panose="020B0502040204020203" pitchFamily="34" charset="0"/>
              </a:rPr>
              <a:t>Make learning a natural part of your day.</a:t>
            </a:r>
          </a:p>
        </p:txBody>
      </p:sp>
      <p:pic>
        <p:nvPicPr>
          <p:cNvPr id="10" name="Picture 9">
            <a:extLst>
              <a:ext uri="{FF2B5EF4-FFF2-40B4-BE49-F238E27FC236}">
                <a16:creationId xmlns:a16="http://schemas.microsoft.com/office/drawing/2014/main" id="{0C549EC5-73C4-42B2-8962-9EDC083085E3}"/>
              </a:ext>
            </a:extLst>
          </p:cNvPr>
          <p:cNvPicPr>
            <a:picLocks noChangeAspect="1"/>
          </p:cNvPicPr>
          <p:nvPr/>
        </p:nvPicPr>
        <p:blipFill>
          <a:blip r:embed="rId3"/>
          <a:stretch>
            <a:fillRect/>
          </a:stretch>
        </p:blipFill>
        <p:spPr>
          <a:xfrm>
            <a:off x="7251493" y="4536171"/>
            <a:ext cx="1781866" cy="1512858"/>
          </a:xfrm>
          <a:prstGeom prst="rect">
            <a:avLst/>
          </a:prstGeom>
        </p:spPr>
      </p:pic>
      <p:sp>
        <p:nvSpPr>
          <p:cNvPr id="11" name="Rectangle 10">
            <a:extLst>
              <a:ext uri="{FF2B5EF4-FFF2-40B4-BE49-F238E27FC236}">
                <a16:creationId xmlns:a16="http://schemas.microsoft.com/office/drawing/2014/main" id="{ADFD4994-1A0F-4A0E-A43F-9BD4DAEEF10A}"/>
              </a:ext>
            </a:extLst>
          </p:cNvPr>
          <p:cNvSpPr/>
          <p:nvPr/>
        </p:nvSpPr>
        <p:spPr>
          <a:xfrm>
            <a:off x="9401584" y="3522329"/>
            <a:ext cx="2209795" cy="2743200"/>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2" name="Picture 11">
            <a:extLst>
              <a:ext uri="{FF2B5EF4-FFF2-40B4-BE49-F238E27FC236}">
                <a16:creationId xmlns:a16="http://schemas.microsoft.com/office/drawing/2014/main" id="{C1239897-2924-430B-8D93-D9334FD9D9A2}"/>
              </a:ext>
            </a:extLst>
          </p:cNvPr>
          <p:cNvPicPr>
            <a:picLocks noChangeAspect="1"/>
          </p:cNvPicPr>
          <p:nvPr/>
        </p:nvPicPr>
        <p:blipFill>
          <a:blip r:embed="rId4"/>
          <a:stretch>
            <a:fillRect/>
          </a:stretch>
        </p:blipFill>
        <p:spPr>
          <a:xfrm>
            <a:off x="9711066" y="4446167"/>
            <a:ext cx="1590831" cy="1692868"/>
          </a:xfrm>
          <a:prstGeom prst="rect">
            <a:avLst/>
          </a:prstGeom>
        </p:spPr>
      </p:pic>
      <p:sp>
        <p:nvSpPr>
          <p:cNvPr id="13" name="object 5">
            <a:extLst>
              <a:ext uri="{FF2B5EF4-FFF2-40B4-BE49-F238E27FC236}">
                <a16:creationId xmlns:a16="http://schemas.microsoft.com/office/drawing/2014/main" id="{C41D3EBE-097C-4652-8AD8-D8AAAB299339}"/>
              </a:ext>
            </a:extLst>
          </p:cNvPr>
          <p:cNvSpPr txBox="1"/>
          <p:nvPr/>
        </p:nvSpPr>
        <p:spPr>
          <a:xfrm>
            <a:off x="9550046" y="3670831"/>
            <a:ext cx="1587700" cy="580073"/>
          </a:xfrm>
          <a:prstGeom prst="rect">
            <a:avLst/>
          </a:prstGeom>
        </p:spPr>
        <p:txBody>
          <a:bodyPr vert="horz" wrap="square" lIns="0" tIns="10583" rIns="0" bIns="0" rtlCol="0">
            <a:spAutoFit/>
          </a:bodyPr>
          <a:lstStyle/>
          <a:p>
            <a:pPr marL="10583">
              <a:spcBef>
                <a:spcPts val="83"/>
              </a:spcBef>
              <a:spcAft>
                <a:spcPts val="500"/>
              </a:spcAft>
            </a:pPr>
            <a:r>
              <a:rPr lang="en-US" sz="800" b="1" spc="-4">
                <a:solidFill>
                  <a:srgbClr val="6B2929"/>
                </a:solidFill>
                <a:latin typeface="Segoe UI Semibold" panose="020B0502040204020203" pitchFamily="34" charset="0"/>
                <a:cs typeface="Segoe UI Semibold" panose="020B0502040204020203" pitchFamily="34" charset="0"/>
              </a:rPr>
              <a:t>Microsoft Viva Connections</a:t>
            </a:r>
          </a:p>
          <a:p>
            <a:pPr marL="10583">
              <a:spcBef>
                <a:spcPts val="83"/>
              </a:spcBef>
            </a:pPr>
            <a:r>
              <a:rPr lang="en-US" sz="1200" b="1" spc="-4">
                <a:solidFill>
                  <a:srgbClr val="505050"/>
                </a:solidFill>
                <a:latin typeface="Segoe UI Semibold" panose="020B0502040204020203" pitchFamily="34" charset="0"/>
                <a:cs typeface="Segoe UI Semibold" panose="020B0502040204020203" pitchFamily="34" charset="0"/>
              </a:rPr>
              <a:t>Stay engaged and informed.</a:t>
            </a:r>
          </a:p>
        </p:txBody>
      </p:sp>
      <p:sp>
        <p:nvSpPr>
          <p:cNvPr id="14" name="Rectangle 13">
            <a:extLst>
              <a:ext uri="{FF2B5EF4-FFF2-40B4-BE49-F238E27FC236}">
                <a16:creationId xmlns:a16="http://schemas.microsoft.com/office/drawing/2014/main" id="{D710EA35-855D-45FF-989F-470D01FB792A}"/>
              </a:ext>
            </a:extLst>
          </p:cNvPr>
          <p:cNvSpPr/>
          <p:nvPr/>
        </p:nvSpPr>
        <p:spPr>
          <a:xfrm>
            <a:off x="7006947" y="590932"/>
            <a:ext cx="2209795" cy="2743200"/>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object 5">
            <a:extLst>
              <a:ext uri="{FF2B5EF4-FFF2-40B4-BE49-F238E27FC236}">
                <a16:creationId xmlns:a16="http://schemas.microsoft.com/office/drawing/2014/main" id="{0F727316-AD2C-4184-91E9-800EB8CE627F}"/>
              </a:ext>
            </a:extLst>
          </p:cNvPr>
          <p:cNvSpPr txBox="1"/>
          <p:nvPr/>
        </p:nvSpPr>
        <p:spPr>
          <a:xfrm>
            <a:off x="7155408" y="739435"/>
            <a:ext cx="1587700" cy="580073"/>
          </a:xfrm>
          <a:prstGeom prst="rect">
            <a:avLst/>
          </a:prstGeom>
        </p:spPr>
        <p:txBody>
          <a:bodyPr vert="horz" wrap="square" lIns="0" tIns="10583" rIns="0" bIns="0" rtlCol="0">
            <a:spAutoFit/>
          </a:bodyPr>
          <a:lstStyle/>
          <a:p>
            <a:pPr marL="10583">
              <a:spcBef>
                <a:spcPts val="83"/>
              </a:spcBef>
              <a:spcAft>
                <a:spcPts val="500"/>
              </a:spcAft>
            </a:pPr>
            <a:r>
              <a:rPr lang="en-US" sz="800" b="1" spc="-4">
                <a:solidFill>
                  <a:srgbClr val="D53B01"/>
                </a:solidFill>
                <a:latin typeface="Segoe UI Semibold" panose="020B0502040204020203" pitchFamily="34" charset="0"/>
                <a:cs typeface="Segoe UI Semibold" panose="020B0502040204020203" pitchFamily="34" charset="0"/>
              </a:rPr>
              <a:t>Microsoft Viva Insights</a:t>
            </a:r>
            <a:endParaRPr lang="en-US" sz="900" b="1" spc="-4">
              <a:solidFill>
                <a:srgbClr val="D53B01"/>
              </a:solidFill>
              <a:latin typeface="Segoe UI Semibold" panose="020B0502040204020203" pitchFamily="34" charset="0"/>
              <a:cs typeface="Segoe UI Semibold" panose="020B0502040204020203" pitchFamily="34" charset="0"/>
            </a:endParaRPr>
          </a:p>
          <a:p>
            <a:pPr marL="10583">
              <a:spcBef>
                <a:spcPts val="83"/>
              </a:spcBef>
            </a:pPr>
            <a:r>
              <a:rPr lang="en-US" sz="1200" b="1" spc="-4">
                <a:solidFill>
                  <a:srgbClr val="505050"/>
                </a:solidFill>
                <a:latin typeface="Segoe UI Semibold" panose="020B0502040204020203" pitchFamily="34" charset="0"/>
                <a:cs typeface="Segoe UI Semibold" panose="020B0502040204020203" pitchFamily="34" charset="0"/>
              </a:rPr>
              <a:t>Balance productivity and wellbeing.</a:t>
            </a:r>
          </a:p>
        </p:txBody>
      </p:sp>
      <p:pic>
        <p:nvPicPr>
          <p:cNvPr id="16" name="Picture 15">
            <a:extLst>
              <a:ext uri="{FF2B5EF4-FFF2-40B4-BE49-F238E27FC236}">
                <a16:creationId xmlns:a16="http://schemas.microsoft.com/office/drawing/2014/main" id="{3CB01C48-29AC-4CE8-B4FE-0DD1693A3344}"/>
              </a:ext>
            </a:extLst>
          </p:cNvPr>
          <p:cNvPicPr>
            <a:picLocks noChangeAspect="1"/>
          </p:cNvPicPr>
          <p:nvPr/>
        </p:nvPicPr>
        <p:blipFill>
          <a:blip r:embed="rId5"/>
          <a:stretch>
            <a:fillRect/>
          </a:stretch>
        </p:blipFill>
        <p:spPr>
          <a:xfrm>
            <a:off x="7355135" y="1552319"/>
            <a:ext cx="1573202" cy="1617768"/>
          </a:xfrm>
          <a:prstGeom prst="rect">
            <a:avLst/>
          </a:prstGeom>
        </p:spPr>
      </p:pic>
      <p:sp>
        <p:nvSpPr>
          <p:cNvPr id="18" name="Rectangle 17">
            <a:extLst>
              <a:ext uri="{FF2B5EF4-FFF2-40B4-BE49-F238E27FC236}">
                <a16:creationId xmlns:a16="http://schemas.microsoft.com/office/drawing/2014/main" id="{E96450FE-6FBB-4484-9C97-1A1E466817FC}"/>
              </a:ext>
            </a:extLst>
          </p:cNvPr>
          <p:cNvSpPr/>
          <p:nvPr/>
        </p:nvSpPr>
        <p:spPr>
          <a:xfrm>
            <a:off x="9401584" y="590932"/>
            <a:ext cx="2209795" cy="2743200"/>
          </a:xfrm>
          <a:prstGeom prst="rect">
            <a:avLst/>
          </a:prstGeom>
          <a:solidFill>
            <a:schemeClr val="bg1"/>
          </a:solidFill>
          <a:ln>
            <a:noFill/>
          </a:ln>
          <a:effectLst>
            <a:outerShdw blurRad="1270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6" name="object 5">
            <a:extLst>
              <a:ext uri="{FF2B5EF4-FFF2-40B4-BE49-F238E27FC236}">
                <a16:creationId xmlns:a16="http://schemas.microsoft.com/office/drawing/2014/main" id="{11765438-6678-4984-91EF-3D39F3CB50E1}"/>
              </a:ext>
            </a:extLst>
          </p:cNvPr>
          <p:cNvSpPr txBox="1"/>
          <p:nvPr/>
        </p:nvSpPr>
        <p:spPr>
          <a:xfrm>
            <a:off x="9550046" y="739435"/>
            <a:ext cx="1587700" cy="580073"/>
          </a:xfrm>
          <a:prstGeom prst="rect">
            <a:avLst/>
          </a:prstGeom>
        </p:spPr>
        <p:txBody>
          <a:bodyPr vert="horz" wrap="square" lIns="0" tIns="10583" rIns="0" bIns="0" rtlCol="0">
            <a:spAutoFit/>
          </a:bodyPr>
          <a:lstStyle/>
          <a:p>
            <a:pPr marL="10583">
              <a:spcBef>
                <a:spcPts val="83"/>
              </a:spcBef>
              <a:spcAft>
                <a:spcPts val="500"/>
              </a:spcAft>
            </a:pPr>
            <a:r>
              <a:rPr lang="en-US" sz="800" b="1" spc="-4">
                <a:solidFill>
                  <a:srgbClr val="9376C9"/>
                </a:solidFill>
                <a:latin typeface="Segoe UI Semibold" panose="020B0502040204020203" pitchFamily="34" charset="0"/>
                <a:cs typeface="Segoe UI Semibold" panose="020B0502040204020203" pitchFamily="34" charset="0"/>
              </a:rPr>
              <a:t>Microsoft Viva Topics</a:t>
            </a:r>
          </a:p>
          <a:p>
            <a:pPr marL="10583">
              <a:spcBef>
                <a:spcPts val="83"/>
              </a:spcBef>
            </a:pPr>
            <a:r>
              <a:rPr lang="en-US" sz="1200" b="1" spc="-4">
                <a:solidFill>
                  <a:srgbClr val="505050"/>
                </a:solidFill>
                <a:latin typeface="Segoe UI Semibold" panose="020B0502040204020203" pitchFamily="34" charset="0"/>
                <a:cs typeface="Segoe UI Semibold" panose="020B0502040204020203" pitchFamily="34" charset="0"/>
              </a:rPr>
              <a:t>Connect to knowledge and experts.</a:t>
            </a:r>
          </a:p>
        </p:txBody>
      </p:sp>
      <p:pic>
        <p:nvPicPr>
          <p:cNvPr id="40" name="Picture 39">
            <a:extLst>
              <a:ext uri="{FF2B5EF4-FFF2-40B4-BE49-F238E27FC236}">
                <a16:creationId xmlns:a16="http://schemas.microsoft.com/office/drawing/2014/main" id="{8696A142-DF40-46A3-AC2A-88AB768C028E}"/>
              </a:ext>
            </a:extLst>
          </p:cNvPr>
          <p:cNvPicPr>
            <a:picLocks noChangeAspect="1"/>
          </p:cNvPicPr>
          <p:nvPr/>
        </p:nvPicPr>
        <p:blipFill>
          <a:blip r:embed="rId6"/>
          <a:stretch>
            <a:fillRect/>
          </a:stretch>
        </p:blipFill>
        <p:spPr>
          <a:xfrm>
            <a:off x="9486834" y="1539631"/>
            <a:ext cx="1907769" cy="1643142"/>
          </a:xfrm>
          <a:prstGeom prst="rect">
            <a:avLst/>
          </a:prstGeom>
        </p:spPr>
      </p:pic>
    </p:spTree>
    <p:extLst>
      <p:ext uri="{BB962C8B-B14F-4D97-AF65-F5344CB8AC3E}">
        <p14:creationId xmlns:p14="http://schemas.microsoft.com/office/powerpoint/2010/main" val="365457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51A3487A-1259-4258-BB9F-24C41D0B085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00481" y="2645072"/>
            <a:ext cx="2801261" cy="1575709"/>
          </a:xfrm>
          <a:prstGeom prst="rect">
            <a:avLst/>
          </a:prstGeom>
        </p:spPr>
      </p:pic>
      <p:sp>
        <p:nvSpPr>
          <p:cNvPr id="33" name="object 5">
            <a:extLst>
              <a:ext uri="{FF2B5EF4-FFF2-40B4-BE49-F238E27FC236}">
                <a16:creationId xmlns:a16="http://schemas.microsoft.com/office/drawing/2014/main" id="{4E63D33F-02BF-430F-BC45-B4CE7F4548BD}"/>
              </a:ext>
            </a:extLst>
          </p:cNvPr>
          <p:cNvSpPr txBox="1"/>
          <p:nvPr/>
        </p:nvSpPr>
        <p:spPr>
          <a:xfrm>
            <a:off x="9472980" y="5133172"/>
            <a:ext cx="2103120" cy="918627"/>
          </a:xfrm>
          <a:prstGeom prst="rect">
            <a:avLst/>
          </a:prstGeom>
        </p:spPr>
        <p:txBody>
          <a:bodyPr vert="horz" wrap="square" lIns="0" tIns="10583" rIns="0" bIns="0" rtlCol="0" anchor="t">
            <a:spAutoFit/>
          </a:bodyPr>
          <a:lstStyle/>
          <a:p>
            <a:pPr marL="10160" marR="0" lvl="0" indent="0" algn="ctr" defTabSz="914400" rtl="0" eaLnBrk="1" fontAlgn="auto" latinLnBrk="0" hangingPunct="1">
              <a:lnSpc>
                <a:spcPct val="100000"/>
              </a:lnSpc>
              <a:spcBef>
                <a:spcPts val="83"/>
              </a:spcBef>
              <a:spcAft>
                <a:spcPts val="500"/>
              </a:spcAft>
              <a:buClrTx/>
              <a:buSzTx/>
              <a:buFontTx/>
              <a:buNone/>
              <a:tabLst/>
              <a:defRPr/>
            </a:pPr>
            <a:r>
              <a:rPr kumimoji="0" lang="en-US" sz="1400" b="1" i="0" u="none" strike="noStrike" kern="1200" cap="none" spc="0" normalizeH="0" baseline="0" noProof="0">
                <a:ln>
                  <a:noFill/>
                </a:ln>
                <a:solidFill>
                  <a:srgbClr val="107C10"/>
                </a:solidFill>
                <a:effectLst/>
                <a:uLnTx/>
                <a:uFillTx/>
                <a:latin typeface="Segoe UI Semibold"/>
                <a:ea typeface="+mn-ea"/>
                <a:cs typeface="Segoe UI Semibold"/>
              </a:rPr>
              <a:t>Learning</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a:p>
            <a:pPr marL="10160" marR="0" lvl="0" indent="0" algn="ctr" defTabSz="914400" rtl="0" eaLnBrk="1" fontAlgn="auto" latinLnBrk="0" hangingPunct="1">
              <a:lnSpc>
                <a:spcPct val="100000"/>
              </a:lnSpc>
              <a:spcBef>
                <a:spcPts val="83"/>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Segoe UI Semibold"/>
              </a:rPr>
              <a:t>Skilling and </a:t>
            </a:r>
            <a:br>
              <a:rPr kumimoji="0" lang="en-US" sz="2000" b="0" i="0" u="none" strike="noStrike" kern="1200" cap="none" spc="0" normalizeH="0" baseline="0" noProof="0">
                <a:ln>
                  <a:noFill/>
                </a:ln>
                <a:solidFill>
                  <a:srgbClr val="1A1A1A"/>
                </a:solidFill>
                <a:effectLst/>
                <a:uLnTx/>
                <a:uFillTx/>
                <a:latin typeface="Segoe UI Semibold" panose="020B0502040204020203" pitchFamily="34" charset="0"/>
                <a:ea typeface="+mn-ea"/>
                <a:cs typeface="Segoe UI Semibold" panose="020B0502040204020203" pitchFamily="34" charset="0"/>
              </a:rPr>
            </a:br>
            <a:r>
              <a:rPr kumimoji="0" lang="en-US" sz="2000" b="0" i="0" u="none" strike="noStrike" kern="1200" cap="none" spc="0" normalizeH="0" baseline="0" noProof="0">
                <a:ln>
                  <a:noFill/>
                </a:ln>
                <a:solidFill>
                  <a:srgbClr val="1A1A1A"/>
                </a:solidFill>
                <a:effectLst/>
                <a:uLnTx/>
                <a:uFillTx/>
                <a:latin typeface="Segoe UI Semibold"/>
                <a:ea typeface="+mn-ea"/>
                <a:cs typeface="Segoe UI Semibold"/>
              </a:rPr>
              <a:t>growth</a:t>
            </a:r>
          </a:p>
        </p:txBody>
      </p:sp>
      <p:sp>
        <p:nvSpPr>
          <p:cNvPr id="34" name="object 5">
            <a:extLst>
              <a:ext uri="{FF2B5EF4-FFF2-40B4-BE49-F238E27FC236}">
                <a16:creationId xmlns:a16="http://schemas.microsoft.com/office/drawing/2014/main" id="{AA39AE02-B9A0-466E-B25F-7DAD2E542AC5}"/>
              </a:ext>
            </a:extLst>
          </p:cNvPr>
          <p:cNvSpPr txBox="1"/>
          <p:nvPr/>
        </p:nvSpPr>
        <p:spPr>
          <a:xfrm>
            <a:off x="6540186" y="5132772"/>
            <a:ext cx="2103120" cy="949405"/>
          </a:xfrm>
          <a:prstGeom prst="rect">
            <a:avLst/>
          </a:prstGeom>
        </p:spPr>
        <p:txBody>
          <a:bodyPr vert="horz" wrap="square" lIns="0" tIns="10583" rIns="0" bIns="0" rtlCol="0" anchor="t">
            <a:spAutoFit/>
          </a:bodyPr>
          <a:lstStyle/>
          <a:p>
            <a:pPr marL="10160" marR="0" lvl="0" indent="0" algn="ctr" defTabSz="914400" rtl="0" eaLnBrk="1" fontAlgn="auto" latinLnBrk="0" hangingPunct="1">
              <a:lnSpc>
                <a:spcPct val="100000"/>
              </a:lnSpc>
              <a:spcBef>
                <a:spcPts val="83"/>
              </a:spcBef>
              <a:spcAft>
                <a:spcPts val="500"/>
              </a:spcAft>
              <a:buClrTx/>
              <a:buSzTx/>
              <a:buFontTx/>
              <a:buNone/>
              <a:tabLst/>
              <a:defRPr/>
            </a:pPr>
            <a:r>
              <a:rPr kumimoji="0" lang="en-US" sz="1400" b="1" i="0" u="none" strike="noStrike" kern="1200" cap="none" spc="0" normalizeH="0" baseline="0" noProof="0">
                <a:ln>
                  <a:noFill/>
                </a:ln>
                <a:solidFill>
                  <a:srgbClr val="9376C9"/>
                </a:solidFill>
                <a:effectLst/>
                <a:uLnTx/>
                <a:uFillTx/>
                <a:latin typeface="Segoe UI Semibold"/>
                <a:ea typeface="+mn-ea"/>
                <a:cs typeface="Segoe UI Semibold"/>
              </a:rPr>
              <a:t>Topics</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a:p>
            <a:pPr marL="10160" marR="0" lvl="0" indent="0" algn="ctr" defTabSz="914400" rtl="0" eaLnBrk="1" fontAlgn="auto" latinLnBrk="0" hangingPunct="1">
              <a:lnSpc>
                <a:spcPct val="100000"/>
              </a:lnSpc>
              <a:spcBef>
                <a:spcPts val="83"/>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Segoe UI Semibold"/>
              </a:rPr>
              <a:t>Knowledge and</a:t>
            </a:r>
            <a:br>
              <a:rPr kumimoji="0" lang="en-US" sz="2000" b="0" i="0" u="none" strike="noStrike" kern="1200" cap="none" spc="0" normalizeH="0" baseline="0" noProof="0">
                <a:ln>
                  <a:noFill/>
                </a:ln>
                <a:solidFill>
                  <a:srgbClr val="1A1A1A"/>
                </a:solidFill>
                <a:effectLst/>
                <a:uLnTx/>
                <a:uFillTx/>
                <a:latin typeface="Segoe UI Semibold" panose="020B0502040204020203" pitchFamily="34" charset="0"/>
                <a:ea typeface="+mn-ea"/>
                <a:cs typeface="Segoe UI Semibold" panose="020B0502040204020203" pitchFamily="34" charset="0"/>
              </a:rPr>
            </a:br>
            <a:r>
              <a:rPr kumimoji="0" lang="en-US" sz="2000" b="0" i="0" u="none" strike="noStrike" kern="1200" cap="none" spc="0" normalizeH="0" baseline="0" noProof="0">
                <a:ln>
                  <a:noFill/>
                </a:ln>
                <a:solidFill>
                  <a:srgbClr val="1A1A1A"/>
                </a:solidFill>
                <a:effectLst/>
                <a:uLnTx/>
                <a:uFillTx/>
                <a:latin typeface="Segoe UI Semibold"/>
                <a:ea typeface="+mn-ea"/>
                <a:cs typeface="Segoe UI Semibold"/>
              </a:rPr>
              <a:t>expertise</a:t>
            </a:r>
          </a:p>
        </p:txBody>
      </p:sp>
      <p:sp>
        <p:nvSpPr>
          <p:cNvPr id="22" name="object 5">
            <a:extLst>
              <a:ext uri="{FF2B5EF4-FFF2-40B4-BE49-F238E27FC236}">
                <a16:creationId xmlns:a16="http://schemas.microsoft.com/office/drawing/2014/main" id="{2E789C39-B01F-4F4B-AD16-E7F55E1A2429}"/>
              </a:ext>
            </a:extLst>
          </p:cNvPr>
          <p:cNvSpPr txBox="1"/>
          <p:nvPr/>
        </p:nvSpPr>
        <p:spPr>
          <a:xfrm>
            <a:off x="3664542" y="5132772"/>
            <a:ext cx="2103120" cy="918627"/>
          </a:xfrm>
          <a:prstGeom prst="rect">
            <a:avLst/>
          </a:prstGeom>
        </p:spPr>
        <p:txBody>
          <a:bodyPr vert="horz" wrap="square" lIns="0" tIns="10583" rIns="0" bIns="0" rtlCol="0" anchor="t">
            <a:spAutoFit/>
          </a:bodyPr>
          <a:lstStyle/>
          <a:p>
            <a:pPr marL="10160" marR="0" lvl="0" indent="0" algn="ctr" defTabSz="914400" rtl="0" eaLnBrk="1" fontAlgn="auto" latinLnBrk="0" hangingPunct="1">
              <a:lnSpc>
                <a:spcPct val="100000"/>
              </a:lnSpc>
              <a:spcBef>
                <a:spcPts val="83"/>
              </a:spcBef>
              <a:spcAft>
                <a:spcPts val="500"/>
              </a:spcAft>
              <a:buClrTx/>
              <a:buSzTx/>
              <a:buFontTx/>
              <a:buNone/>
              <a:tabLst/>
              <a:defRPr/>
            </a:pPr>
            <a:r>
              <a:rPr kumimoji="0" lang="en-US" sz="1400" b="1" i="0" u="none" strike="noStrike" kern="1200" cap="none" spc="0" normalizeH="0" baseline="0" noProof="0">
                <a:ln>
                  <a:noFill/>
                </a:ln>
                <a:solidFill>
                  <a:srgbClr val="D53B01"/>
                </a:solidFill>
                <a:effectLst/>
                <a:uLnTx/>
                <a:uFillTx/>
                <a:latin typeface="Segoe UI Semibold"/>
                <a:ea typeface="+mn-ea"/>
                <a:cs typeface="Segoe UI Semibold"/>
              </a:rPr>
              <a:t>Insights</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a:p>
            <a:pPr marL="10160" marR="0" lvl="0" indent="0" algn="ctr" defTabSz="914400" rtl="0" eaLnBrk="1" fontAlgn="auto" latinLnBrk="0" hangingPunct="1">
              <a:lnSpc>
                <a:spcPct val="100000"/>
              </a:lnSpc>
              <a:spcBef>
                <a:spcPts val="83"/>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Segoe UI Semibold"/>
              </a:rPr>
              <a:t>Productivity and </a:t>
            </a:r>
            <a:br>
              <a:rPr kumimoji="0" lang="en-US" sz="2000" b="0" i="0" u="none" strike="noStrike" kern="1200" cap="none" spc="0" normalizeH="0" baseline="0" noProof="0">
                <a:ln>
                  <a:noFill/>
                </a:ln>
                <a:solidFill>
                  <a:srgbClr val="1A1A1A"/>
                </a:solidFill>
                <a:effectLst/>
                <a:uLnTx/>
                <a:uFillTx/>
                <a:latin typeface="Segoe UI Semibold" panose="020B0502040204020203" pitchFamily="34" charset="0"/>
                <a:ea typeface="+mn-ea"/>
                <a:cs typeface="Segoe UI Semibold" panose="020B0502040204020203" pitchFamily="34" charset="0"/>
              </a:rPr>
            </a:br>
            <a:r>
              <a:rPr kumimoji="0" lang="en-US" sz="2000" b="0" i="0" u="none" strike="noStrike" kern="1200" cap="none" spc="0" normalizeH="0" baseline="0" noProof="0">
                <a:ln>
                  <a:noFill/>
                </a:ln>
                <a:solidFill>
                  <a:srgbClr val="1A1A1A"/>
                </a:solidFill>
                <a:effectLst/>
                <a:uLnTx/>
                <a:uFillTx/>
                <a:latin typeface="Segoe UI Semibold"/>
                <a:ea typeface="+mn-ea"/>
                <a:cs typeface="Segoe UI Semibold"/>
              </a:rPr>
              <a:t>wellbeing</a:t>
            </a:r>
          </a:p>
        </p:txBody>
      </p:sp>
      <p:sp>
        <p:nvSpPr>
          <p:cNvPr id="32" name="object 5">
            <a:extLst>
              <a:ext uri="{FF2B5EF4-FFF2-40B4-BE49-F238E27FC236}">
                <a16:creationId xmlns:a16="http://schemas.microsoft.com/office/drawing/2014/main" id="{673029B2-1DC5-48A9-969D-701B1C8A04EA}"/>
              </a:ext>
            </a:extLst>
          </p:cNvPr>
          <p:cNvSpPr txBox="1"/>
          <p:nvPr/>
        </p:nvSpPr>
        <p:spPr>
          <a:xfrm>
            <a:off x="682971" y="5133172"/>
            <a:ext cx="2103120" cy="918627"/>
          </a:xfrm>
          <a:prstGeom prst="rect">
            <a:avLst/>
          </a:prstGeom>
        </p:spPr>
        <p:txBody>
          <a:bodyPr vert="horz" wrap="square" lIns="0" tIns="10583" rIns="0" bIns="0" rtlCol="0" anchor="t">
            <a:spAutoFit/>
          </a:bodyPr>
          <a:lstStyle/>
          <a:p>
            <a:pPr marL="10160" marR="0" lvl="0" indent="0" algn="ctr" defTabSz="914400" rtl="0" eaLnBrk="1" fontAlgn="auto" latinLnBrk="0" hangingPunct="1">
              <a:lnSpc>
                <a:spcPct val="100000"/>
              </a:lnSpc>
              <a:spcBef>
                <a:spcPts val="83"/>
              </a:spcBef>
              <a:spcAft>
                <a:spcPts val="500"/>
              </a:spcAft>
              <a:buClrTx/>
              <a:buSzTx/>
              <a:buFontTx/>
              <a:buNone/>
              <a:tabLst/>
              <a:defRPr/>
            </a:pPr>
            <a:r>
              <a:rPr kumimoji="0" lang="en-US" sz="1400" b="1" i="0" u="none" strike="noStrike" kern="1200" cap="none" spc="0" normalizeH="0" baseline="0" noProof="0">
                <a:ln>
                  <a:noFill/>
                </a:ln>
                <a:solidFill>
                  <a:srgbClr val="008272"/>
                </a:solidFill>
                <a:effectLst/>
                <a:uLnTx/>
                <a:uFillTx/>
                <a:latin typeface="Segoe UI Semibold"/>
                <a:ea typeface="+mn-ea"/>
                <a:cs typeface="Segoe UI Semibold"/>
              </a:rPr>
              <a:t>Connections</a:t>
            </a:r>
            <a:endParaRPr kumimoji="0" lang="en-US" sz="1800" b="0" i="0" u="none" strike="noStrike" kern="1200" cap="none" spc="0" normalizeH="0" baseline="0" noProof="0">
              <a:ln>
                <a:noFill/>
              </a:ln>
              <a:solidFill>
                <a:srgbClr val="1A1A1A"/>
              </a:solidFill>
              <a:effectLst/>
              <a:uLnTx/>
              <a:uFillTx/>
              <a:latin typeface="Segoe UI Semibold"/>
              <a:ea typeface="+mn-ea"/>
              <a:cs typeface="Segoe UI Semibold"/>
            </a:endParaRPr>
          </a:p>
          <a:p>
            <a:pPr marL="10160" marR="0" lvl="0" indent="0" algn="ctr" defTabSz="914400" rtl="0" eaLnBrk="1" fontAlgn="auto" latinLnBrk="0" hangingPunct="1">
              <a:lnSpc>
                <a:spcPct val="100000"/>
              </a:lnSpc>
              <a:spcBef>
                <a:spcPts val="83"/>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Segoe UI Semibold"/>
              </a:rPr>
              <a:t>Culture and communications</a:t>
            </a:r>
          </a:p>
        </p:txBody>
      </p:sp>
      <p:pic>
        <p:nvPicPr>
          <p:cNvPr id="2" name="MS logo gray - EMF">
            <a:extLst>
              <a:ext uri="{FF2B5EF4-FFF2-40B4-BE49-F238E27FC236}">
                <a16:creationId xmlns:a16="http://schemas.microsoft.com/office/drawing/2014/main" id="{E77E17A2-085F-45B0-864F-D7A0AB44F2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68380" y="195851"/>
            <a:ext cx="2366962" cy="87577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2C56BBFA-7619-47CA-A22D-2CC0FD9585C5}"/>
              </a:ext>
            </a:extLst>
          </p:cNvPr>
          <p:cNvPicPr>
            <a:picLocks noChangeAspect="1"/>
          </p:cNvPicPr>
          <p:nvPr/>
        </p:nvPicPr>
        <p:blipFill rotWithShape="1">
          <a:blip r:embed="rId5"/>
          <a:srcRect b="15625"/>
          <a:stretch/>
        </p:blipFill>
        <p:spPr>
          <a:xfrm>
            <a:off x="6081692" y="2652567"/>
            <a:ext cx="2801260" cy="1575709"/>
          </a:xfrm>
          <a:prstGeom prst="rect">
            <a:avLst/>
          </a:prstGeom>
        </p:spPr>
      </p:pic>
      <p:pic>
        <p:nvPicPr>
          <p:cNvPr id="4" name="Picture 3">
            <a:extLst>
              <a:ext uri="{FF2B5EF4-FFF2-40B4-BE49-F238E27FC236}">
                <a16:creationId xmlns:a16="http://schemas.microsoft.com/office/drawing/2014/main" id="{0F8DFF20-0374-4C16-BA28-32068A2D0133}"/>
              </a:ext>
            </a:extLst>
          </p:cNvPr>
          <p:cNvPicPr>
            <a:picLocks noChangeAspect="1"/>
          </p:cNvPicPr>
          <p:nvPr/>
        </p:nvPicPr>
        <p:blipFill>
          <a:blip r:embed="rId6"/>
          <a:stretch>
            <a:fillRect/>
          </a:stretch>
        </p:blipFill>
        <p:spPr>
          <a:xfrm>
            <a:off x="9062903" y="2652566"/>
            <a:ext cx="2801260" cy="1575709"/>
          </a:xfrm>
          <a:prstGeom prst="rect">
            <a:avLst/>
          </a:prstGeom>
        </p:spPr>
      </p:pic>
      <p:pic>
        <p:nvPicPr>
          <p:cNvPr id="21" name="Graphic 20">
            <a:extLst>
              <a:ext uri="{FF2B5EF4-FFF2-40B4-BE49-F238E27FC236}">
                <a16:creationId xmlns:a16="http://schemas.microsoft.com/office/drawing/2014/main" id="{5BD0FABB-62BA-45C2-B0E8-B699F83067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02468" y="3926959"/>
            <a:ext cx="1009719" cy="833553"/>
          </a:xfrm>
          <a:prstGeom prst="rect">
            <a:avLst/>
          </a:prstGeom>
        </p:spPr>
      </p:pic>
      <p:pic>
        <p:nvPicPr>
          <p:cNvPr id="19" name="Graphic 18">
            <a:extLst>
              <a:ext uri="{FF2B5EF4-FFF2-40B4-BE49-F238E27FC236}">
                <a16:creationId xmlns:a16="http://schemas.microsoft.com/office/drawing/2014/main" id="{090F643F-22BF-4275-9689-B28208AD5F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1766" y="2135805"/>
            <a:ext cx="1035946" cy="865473"/>
          </a:xfrm>
          <a:prstGeom prst="rect">
            <a:avLst/>
          </a:prstGeom>
        </p:spPr>
      </p:pic>
      <p:pic>
        <p:nvPicPr>
          <p:cNvPr id="40" name="Graphic 39">
            <a:extLst>
              <a:ext uri="{FF2B5EF4-FFF2-40B4-BE49-F238E27FC236}">
                <a16:creationId xmlns:a16="http://schemas.microsoft.com/office/drawing/2014/main" id="{618AF0C2-F4CE-46DB-832A-48CD3F5520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50701" y="3937119"/>
            <a:ext cx="812765" cy="812765"/>
          </a:xfrm>
          <a:prstGeom prst="rect">
            <a:avLst/>
          </a:prstGeom>
        </p:spPr>
      </p:pic>
      <p:sp>
        <p:nvSpPr>
          <p:cNvPr id="38" name="Title 5">
            <a:extLst>
              <a:ext uri="{FF2B5EF4-FFF2-40B4-BE49-F238E27FC236}">
                <a16:creationId xmlns:a16="http://schemas.microsoft.com/office/drawing/2014/main" id="{38261E8A-BBEC-4982-AC23-4476A38715D0}"/>
              </a:ext>
            </a:extLst>
          </p:cNvPr>
          <p:cNvSpPr>
            <a:spLocks noGrp="1"/>
          </p:cNvSpPr>
          <p:nvPr>
            <p:ph type="title"/>
          </p:nvPr>
        </p:nvSpPr>
        <p:spPr>
          <a:xfrm>
            <a:off x="588263" y="811801"/>
            <a:ext cx="11018520" cy="430887"/>
          </a:xfrm>
        </p:spPr>
        <p:txBody>
          <a:bodyPr>
            <a:normAutofit fontScale="90000"/>
          </a:bodyPr>
          <a:lstStyle/>
          <a:p>
            <a:pPr algn="ctr"/>
            <a:r>
              <a:rPr lang="en-US">
                <a:solidFill>
                  <a:srgbClr val="8660C5"/>
                </a:solidFill>
              </a:rPr>
              <a:t>Microsoft Viva</a:t>
            </a:r>
          </a:p>
        </p:txBody>
      </p:sp>
      <p:sp>
        <p:nvSpPr>
          <p:cNvPr id="39" name="TextBox 38">
            <a:extLst>
              <a:ext uri="{FF2B5EF4-FFF2-40B4-BE49-F238E27FC236}">
                <a16:creationId xmlns:a16="http://schemas.microsoft.com/office/drawing/2014/main" id="{1932C46B-BA28-4A21-B8A7-3041D1DAFB87}"/>
              </a:ext>
            </a:extLst>
          </p:cNvPr>
          <p:cNvSpPr txBox="1"/>
          <p:nvPr/>
        </p:nvSpPr>
        <p:spPr>
          <a:xfrm>
            <a:off x="3789370" y="1290036"/>
            <a:ext cx="6600216" cy="369332"/>
          </a:xfrm>
          <a:prstGeom prst="rect">
            <a:avLst/>
          </a:prstGeom>
          <a:noFill/>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mn-cs"/>
              </a:rPr>
              <a:t>Empower people and teams to be their best </a:t>
            </a:r>
          </a:p>
        </p:txBody>
      </p:sp>
      <p:pic>
        <p:nvPicPr>
          <p:cNvPr id="30" name="Graphic 29">
            <a:extLst>
              <a:ext uri="{FF2B5EF4-FFF2-40B4-BE49-F238E27FC236}">
                <a16:creationId xmlns:a16="http://schemas.microsoft.com/office/drawing/2014/main" id="{AFCFC683-4E99-4EB6-B120-C6235137F519}"/>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57728" y="2125501"/>
            <a:ext cx="842088" cy="875777"/>
          </a:xfrm>
          <a:prstGeom prst="rect">
            <a:avLst/>
          </a:prstGeom>
        </p:spPr>
      </p:pic>
      <p:pic>
        <p:nvPicPr>
          <p:cNvPr id="5" name="Picture 6">
            <a:extLst>
              <a:ext uri="{FF2B5EF4-FFF2-40B4-BE49-F238E27FC236}">
                <a16:creationId xmlns:a16="http://schemas.microsoft.com/office/drawing/2014/main" id="{EA031F37-FD74-4BE1-A66F-004A2BCC28EE}"/>
              </a:ext>
            </a:extLst>
          </p:cNvPr>
          <p:cNvPicPr>
            <a:picLocks noChangeAspect="1"/>
          </p:cNvPicPr>
          <p:nvPr/>
        </p:nvPicPr>
        <p:blipFill>
          <a:blip r:embed="rId15" cstate="hqprint">
            <a:extLst>
              <a:ext uri="{28A0092B-C50C-407E-A947-70E740481C1C}">
                <a14:useLocalDpi xmlns:a14="http://schemas.microsoft.com/office/drawing/2010/main" val="0"/>
              </a:ext>
            </a:extLst>
          </a:blip>
          <a:srcRect/>
          <a:stretch/>
        </p:blipFill>
        <p:spPr>
          <a:xfrm>
            <a:off x="209257" y="2645072"/>
            <a:ext cx="2743200" cy="1546860"/>
          </a:xfrm>
          <a:prstGeom prst="rect">
            <a:avLst/>
          </a:prstGeom>
        </p:spPr>
      </p:pic>
    </p:spTree>
    <p:extLst>
      <p:ext uri="{BB962C8B-B14F-4D97-AF65-F5344CB8AC3E}">
        <p14:creationId xmlns:p14="http://schemas.microsoft.com/office/powerpoint/2010/main" val="1397459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9C63FE1D-1010-48E1-ABCC-CFEFEF6E4DBF}"/>
              </a:ext>
            </a:extLst>
          </p:cNvPr>
          <p:cNvGrpSpPr/>
          <p:nvPr/>
        </p:nvGrpSpPr>
        <p:grpSpPr>
          <a:xfrm>
            <a:off x="574808" y="5376733"/>
            <a:ext cx="5214144" cy="351632"/>
            <a:chOff x="584200" y="4881428"/>
            <a:chExt cx="5214144" cy="351632"/>
          </a:xfrm>
        </p:grpSpPr>
        <p:sp>
          <p:nvSpPr>
            <p:cNvPr id="26" name="Rectangle: Rounded Corners 25">
              <a:extLst>
                <a:ext uri="{FF2B5EF4-FFF2-40B4-BE49-F238E27FC236}">
                  <a16:creationId xmlns:a16="http://schemas.microsoft.com/office/drawing/2014/main" id="{13C249A0-325A-4503-B092-F4B2F8A068F6}"/>
                </a:ext>
              </a:extLst>
            </p:cNvPr>
            <p:cNvSpPr/>
            <p:nvPr/>
          </p:nvSpPr>
          <p:spPr bwMode="auto">
            <a:xfrm>
              <a:off x="584200" y="4881428"/>
              <a:ext cx="5214144" cy="351632"/>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14E273A-EA05-452E-BF38-E34AAB378730}"/>
                </a:ext>
              </a:extLst>
            </p:cNvPr>
            <p:cNvSpPr/>
            <p:nvPr/>
          </p:nvSpPr>
          <p:spPr bwMode="auto">
            <a:xfrm>
              <a:off x="584203" y="4881428"/>
              <a:ext cx="2212972" cy="351632"/>
            </a:xfrm>
            <a:prstGeom prst="roundRect">
              <a:avLst>
                <a:gd name="adj" fmla="val 5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E21AD5F2-33C5-49CD-90EA-9E54EC59A711}"/>
              </a:ext>
            </a:extLst>
          </p:cNvPr>
          <p:cNvGrpSpPr/>
          <p:nvPr/>
        </p:nvGrpSpPr>
        <p:grpSpPr>
          <a:xfrm>
            <a:off x="584201" y="3354773"/>
            <a:ext cx="6039909" cy="351632"/>
            <a:chOff x="584202" y="3440498"/>
            <a:chExt cx="3861593" cy="351632"/>
          </a:xfrm>
        </p:grpSpPr>
        <p:sp>
          <p:nvSpPr>
            <p:cNvPr id="27" name="Rectangle: Rounded Corners 26">
              <a:extLst>
                <a:ext uri="{FF2B5EF4-FFF2-40B4-BE49-F238E27FC236}">
                  <a16:creationId xmlns:a16="http://schemas.microsoft.com/office/drawing/2014/main" id="{781717A7-A3AE-4A2E-A4AD-191C7E181BD7}"/>
                </a:ext>
              </a:extLst>
            </p:cNvPr>
            <p:cNvSpPr/>
            <p:nvPr/>
          </p:nvSpPr>
          <p:spPr bwMode="auto">
            <a:xfrm>
              <a:off x="655113" y="3440498"/>
              <a:ext cx="3790682" cy="351632"/>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6358764-C692-48DB-B60E-252907F81F22}"/>
                </a:ext>
              </a:extLst>
            </p:cNvPr>
            <p:cNvSpPr/>
            <p:nvPr/>
          </p:nvSpPr>
          <p:spPr bwMode="auto">
            <a:xfrm>
              <a:off x="584202" y="3440498"/>
              <a:ext cx="1189534" cy="351632"/>
            </a:xfrm>
            <a:prstGeom prst="roundRect">
              <a:avLst>
                <a:gd name="adj" fmla="val 5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Title 2">
            <a:extLst>
              <a:ext uri="{FF2B5EF4-FFF2-40B4-BE49-F238E27FC236}">
                <a16:creationId xmlns:a16="http://schemas.microsoft.com/office/drawing/2014/main" id="{9F29AFC6-F087-4BD4-9B3F-1CBCE9530EF9}"/>
              </a:ext>
            </a:extLst>
          </p:cNvPr>
          <p:cNvSpPr>
            <a:spLocks noGrp="1"/>
          </p:cNvSpPr>
          <p:nvPr>
            <p:ph type="title"/>
          </p:nvPr>
        </p:nvSpPr>
        <p:spPr>
          <a:xfrm>
            <a:off x="584200" y="1323150"/>
            <a:ext cx="5511800" cy="861774"/>
          </a:xfrm>
        </p:spPr>
        <p:txBody>
          <a:bodyPr vert="horz" wrap="square" lIns="0" tIns="0" rIns="0" bIns="0" rtlCol="0" anchor="b">
            <a:noAutofit/>
          </a:bodyPr>
          <a:lstStyle/>
          <a:p>
            <a:r>
              <a:rPr lang="en-US" sz="3600" b="0" spc="0">
                <a:solidFill>
                  <a:schemeClr val="tx1"/>
                </a:solidFill>
              </a:rPr>
              <a:t>Microsoft Viva</a:t>
            </a:r>
            <a:endParaRPr lang="en-US" sz="3600" b="0" kern="1200" cap="none" spc="0">
              <a:ln w="3175">
                <a:noFill/>
              </a:ln>
              <a:solidFill>
                <a:schemeClr val="tx1"/>
              </a:solidFill>
              <a:effectLst/>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200354BC-607E-469C-91B2-64B4457A9010}"/>
              </a:ext>
            </a:extLst>
          </p:cNvPr>
          <p:cNvGrpSpPr/>
          <p:nvPr/>
        </p:nvGrpSpPr>
        <p:grpSpPr>
          <a:xfrm>
            <a:off x="6624109" y="1024164"/>
            <a:ext cx="5396292" cy="5612168"/>
            <a:chOff x="5068612" y="-305776"/>
            <a:chExt cx="7770686" cy="8081548"/>
          </a:xfrm>
        </p:grpSpPr>
        <p:pic>
          <p:nvPicPr>
            <p:cNvPr id="4" name="Graphic 3">
              <a:extLst>
                <a:ext uri="{FF2B5EF4-FFF2-40B4-BE49-F238E27FC236}">
                  <a16:creationId xmlns:a16="http://schemas.microsoft.com/office/drawing/2014/main" id="{23C6DFAA-5273-4052-BE62-FFCD511686B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68612" y="-305776"/>
              <a:ext cx="7770686" cy="8081548"/>
            </a:xfrm>
            <a:prstGeom prst="rect">
              <a:avLst/>
            </a:prstGeom>
          </p:spPr>
        </p:pic>
        <p:pic>
          <p:nvPicPr>
            <p:cNvPr id="5" name="Picture 4">
              <a:extLst>
                <a:ext uri="{FF2B5EF4-FFF2-40B4-BE49-F238E27FC236}">
                  <a16:creationId xmlns:a16="http://schemas.microsoft.com/office/drawing/2014/main" id="{448A7735-3B8A-4842-B7C7-6B740D3508D1}"/>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531799" y="4460225"/>
              <a:ext cx="2240287" cy="2240287"/>
            </a:xfrm>
            <a:prstGeom prst="ellipse">
              <a:avLst/>
            </a:prstGeom>
            <a:effectLst/>
          </p:spPr>
        </p:pic>
      </p:grpSp>
      <p:pic>
        <p:nvPicPr>
          <p:cNvPr id="11" name="Picture 10">
            <a:extLst>
              <a:ext uri="{FF2B5EF4-FFF2-40B4-BE49-F238E27FC236}">
                <a16:creationId xmlns:a16="http://schemas.microsoft.com/office/drawing/2014/main" id="{DAF43D55-B685-4C1C-9601-CC0FF058AAD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0040032" y="1217613"/>
            <a:ext cx="1561418" cy="1561418"/>
          </a:xfrm>
          <a:prstGeom prst="ellipse">
            <a:avLst/>
          </a:prstGeom>
          <a:effectLst>
            <a:outerShdw blurRad="127000" dist="63500" dir="2700000" algn="ctr" rotWithShape="0">
              <a:prstClr val="black">
                <a:alpha val="15000"/>
              </a:prstClr>
            </a:outerShdw>
          </a:effectLst>
        </p:spPr>
      </p:pic>
      <p:grpSp>
        <p:nvGrpSpPr>
          <p:cNvPr id="33" name="Group 32">
            <a:extLst>
              <a:ext uri="{FF2B5EF4-FFF2-40B4-BE49-F238E27FC236}">
                <a16:creationId xmlns:a16="http://schemas.microsoft.com/office/drawing/2014/main" id="{EE903F5C-5101-41B4-874C-E42F9FD4B6A1}"/>
              </a:ext>
            </a:extLst>
          </p:cNvPr>
          <p:cNvGrpSpPr/>
          <p:nvPr/>
        </p:nvGrpSpPr>
        <p:grpSpPr>
          <a:xfrm>
            <a:off x="584203" y="3860263"/>
            <a:ext cx="5195354" cy="351632"/>
            <a:chOff x="584203" y="3920808"/>
            <a:chExt cx="5195354" cy="351632"/>
          </a:xfrm>
        </p:grpSpPr>
        <p:sp>
          <p:nvSpPr>
            <p:cNvPr id="15" name="Rectangle: Rounded Corners 14">
              <a:extLst>
                <a:ext uri="{FF2B5EF4-FFF2-40B4-BE49-F238E27FC236}">
                  <a16:creationId xmlns:a16="http://schemas.microsoft.com/office/drawing/2014/main" id="{68C862F1-911E-4E09-9937-60A0819099D3}"/>
                </a:ext>
              </a:extLst>
            </p:cNvPr>
            <p:cNvSpPr/>
            <p:nvPr/>
          </p:nvSpPr>
          <p:spPr bwMode="auto">
            <a:xfrm>
              <a:off x="584203" y="3920808"/>
              <a:ext cx="5195354" cy="351632"/>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B97C0412-99BD-4BE6-A7E1-9A7A90D7FA84}"/>
                </a:ext>
              </a:extLst>
            </p:cNvPr>
            <p:cNvSpPr/>
            <p:nvPr/>
          </p:nvSpPr>
          <p:spPr bwMode="auto">
            <a:xfrm>
              <a:off x="584203" y="3920808"/>
              <a:ext cx="1892297" cy="351632"/>
            </a:xfrm>
            <a:prstGeom prst="roundRect">
              <a:avLst>
                <a:gd name="adj" fmla="val 5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89511F51-BF36-438D-83D2-37323932567E}"/>
              </a:ext>
            </a:extLst>
          </p:cNvPr>
          <p:cNvGrpSpPr/>
          <p:nvPr/>
        </p:nvGrpSpPr>
        <p:grpSpPr>
          <a:xfrm>
            <a:off x="584202" y="4365753"/>
            <a:ext cx="4214018" cy="351632"/>
            <a:chOff x="584202" y="4401118"/>
            <a:chExt cx="4214018" cy="351632"/>
          </a:xfrm>
        </p:grpSpPr>
        <p:sp>
          <p:nvSpPr>
            <p:cNvPr id="17" name="Rectangle: Rounded Corners 16">
              <a:extLst>
                <a:ext uri="{FF2B5EF4-FFF2-40B4-BE49-F238E27FC236}">
                  <a16:creationId xmlns:a16="http://schemas.microsoft.com/office/drawing/2014/main" id="{9089C8A8-761F-4B00-8DCE-BE3EE057867B}"/>
                </a:ext>
              </a:extLst>
            </p:cNvPr>
            <p:cNvSpPr/>
            <p:nvPr/>
          </p:nvSpPr>
          <p:spPr bwMode="auto">
            <a:xfrm>
              <a:off x="584202" y="4401118"/>
              <a:ext cx="4214018" cy="351632"/>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B0604018-6114-4918-93A3-6C90351B9AAA}"/>
                </a:ext>
              </a:extLst>
            </p:cNvPr>
            <p:cNvSpPr/>
            <p:nvPr/>
          </p:nvSpPr>
          <p:spPr bwMode="auto">
            <a:xfrm>
              <a:off x="584203" y="4401118"/>
              <a:ext cx="1654172" cy="351632"/>
            </a:xfrm>
            <a:prstGeom prst="roundRect">
              <a:avLst>
                <a:gd name="adj" fmla="val 5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51F136BE-EF6C-4012-B6EC-1AF79C2EE67D}"/>
              </a:ext>
            </a:extLst>
          </p:cNvPr>
          <p:cNvGrpSpPr/>
          <p:nvPr/>
        </p:nvGrpSpPr>
        <p:grpSpPr>
          <a:xfrm>
            <a:off x="584200" y="4871243"/>
            <a:ext cx="5214144" cy="351632"/>
            <a:chOff x="584200" y="4881428"/>
            <a:chExt cx="5214144" cy="351632"/>
          </a:xfrm>
        </p:grpSpPr>
        <p:sp>
          <p:nvSpPr>
            <p:cNvPr id="19" name="Rectangle: Rounded Corners 18">
              <a:extLst>
                <a:ext uri="{FF2B5EF4-FFF2-40B4-BE49-F238E27FC236}">
                  <a16:creationId xmlns:a16="http://schemas.microsoft.com/office/drawing/2014/main" id="{0337A180-9AB6-438A-B18C-4612E8773BD5}"/>
                </a:ext>
              </a:extLst>
            </p:cNvPr>
            <p:cNvSpPr/>
            <p:nvPr/>
          </p:nvSpPr>
          <p:spPr bwMode="auto">
            <a:xfrm>
              <a:off x="584200" y="4881428"/>
              <a:ext cx="5214144" cy="351632"/>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216C95AE-BA8E-4FD7-A62D-F8342689D334}"/>
                </a:ext>
              </a:extLst>
            </p:cNvPr>
            <p:cNvSpPr/>
            <p:nvPr/>
          </p:nvSpPr>
          <p:spPr bwMode="auto">
            <a:xfrm>
              <a:off x="584203" y="4881428"/>
              <a:ext cx="1860546" cy="351632"/>
            </a:xfrm>
            <a:prstGeom prst="roundRect">
              <a:avLst>
                <a:gd name="adj" fmla="val 50000"/>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BCA883F0-51B6-4A7D-83B7-D478BC6F23CC}"/>
              </a:ext>
            </a:extLst>
          </p:cNvPr>
          <p:cNvSpPr txBox="1"/>
          <p:nvPr/>
        </p:nvSpPr>
        <p:spPr>
          <a:xfrm>
            <a:off x="721488" y="3285244"/>
            <a:ext cx="6600824" cy="2949141"/>
          </a:xfrm>
          <a:prstGeom prst="rect">
            <a:avLst/>
          </a:prstGeom>
          <a:noFill/>
        </p:spPr>
        <p:txBody>
          <a:bodyPr wrap="square" lIns="0" tIns="0">
            <a:spAutoFit/>
          </a:bodyPr>
          <a:lstStyle/>
          <a:p>
            <a:pPr marL="0" marR="0" lvl="0" indent="0" algn="l" defTabSz="914400" rtl="0" eaLnBrk="1" fontAlgn="auto" latinLnBrk="0" hangingPunct="1">
              <a:lnSpc>
                <a:spcPct val="200000"/>
              </a:lnSpc>
              <a:spcBef>
                <a:spcPts val="600"/>
              </a:spcBef>
              <a:spcAft>
                <a:spcPts val="0"/>
              </a:spcAft>
              <a:buClrTx/>
              <a:buSzTx/>
              <a:buFontTx/>
              <a:buNone/>
              <a:tabLst>
                <a:tab pos="342900" algn="l"/>
              </a:tabLst>
              <a:defRPr/>
            </a:pPr>
            <a:r>
              <a:rPr kumimoji="0" lang="en-US" sz="14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Organization layer      </a:t>
            </a:r>
            <a:r>
              <a:rPr kumimoji="0" lang="en-US" sz="1400" b="0" i="0" u="none" strike="noStrike" kern="1200" cap="none" spc="0" normalizeH="0" baseline="0" noProof="0">
                <a:ln>
                  <a:noFill/>
                </a:ln>
                <a:solidFill>
                  <a:srgbClr val="1A1A1A"/>
                </a:solidFill>
                <a:effectLst/>
                <a:uLnTx/>
                <a:uFillTx/>
                <a:latin typeface="Segoe UI"/>
                <a:ea typeface="Times New Roman" panose="02020603050405020304" pitchFamily="18" charset="0"/>
                <a:cs typeface="+mn-cs"/>
              </a:rPr>
              <a:t>for employee experiences through Microsoft Teams</a:t>
            </a:r>
            <a:endParaRPr kumimoji="0" lang="en-US" sz="1400" b="0" i="0" u="none" strike="noStrike" kern="1200" cap="none" spc="0" normalizeH="0" baseline="0" noProof="0">
              <a:ln>
                <a:noFill/>
              </a:ln>
              <a:solidFill>
                <a:srgbClr val="1A1A1A"/>
              </a:solidFill>
              <a:effectLst/>
              <a:uLnTx/>
              <a:uFillTx/>
              <a:latin typeface="Segoe UI"/>
              <a:ea typeface="Calibri" panose="020F0502020204030204" pitchFamily="34" charset="0"/>
              <a:cs typeface="+mn-cs"/>
            </a:endParaRPr>
          </a:p>
          <a:p>
            <a:pPr marL="0" marR="0" lvl="0" indent="0" algn="l" defTabSz="914400" rtl="0" eaLnBrk="1" fontAlgn="auto" latinLnBrk="0" hangingPunct="1">
              <a:lnSpc>
                <a:spcPct val="200000"/>
              </a:lnSpc>
              <a:spcBef>
                <a:spcPts val="600"/>
              </a:spcBef>
              <a:spcAft>
                <a:spcPts val="0"/>
              </a:spcAft>
              <a:buClrTx/>
              <a:buSzTx/>
              <a:buFontTx/>
              <a:buNone/>
              <a:tabLst>
                <a:tab pos="342900" algn="l"/>
              </a:tabLst>
              <a:defRPr/>
            </a:pPr>
            <a:r>
              <a:rPr kumimoji="0" lang="en-US" sz="14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People at the center    </a:t>
            </a:r>
            <a:r>
              <a:rPr kumimoji="0" lang="en-US" sz="1400" b="0" i="0" u="none" strike="noStrike" kern="1200" cap="none" spc="0" normalizeH="0" baseline="0" noProof="0">
                <a:ln>
                  <a:noFill/>
                </a:ln>
                <a:solidFill>
                  <a:srgbClr val="1A1A1A"/>
                </a:solidFill>
                <a:effectLst/>
                <a:uLnTx/>
                <a:uFillTx/>
                <a:latin typeface="Segoe UI"/>
                <a:ea typeface="Times New Roman" panose="02020603050405020304" pitchFamily="18" charset="0"/>
                <a:cs typeface="+mn-cs"/>
              </a:rPr>
              <a:t>with skills, resources in the flow of work</a:t>
            </a:r>
            <a:endParaRPr kumimoji="0" lang="en-US" sz="1400" b="0" i="0" u="none" strike="noStrike" kern="1200" cap="none" spc="0" normalizeH="0" baseline="0" noProof="0">
              <a:ln>
                <a:noFill/>
              </a:ln>
              <a:solidFill>
                <a:srgbClr val="1A1A1A"/>
              </a:solidFill>
              <a:effectLst/>
              <a:uLnTx/>
              <a:uFillTx/>
              <a:latin typeface="Segoe UI"/>
              <a:ea typeface="Calibri" panose="020F0502020204030204" pitchFamily="34" charset="0"/>
              <a:cs typeface="+mn-cs"/>
            </a:endParaRPr>
          </a:p>
          <a:p>
            <a:pPr marL="0" marR="0" lvl="0" indent="0" algn="l" defTabSz="914400" rtl="0" eaLnBrk="1" fontAlgn="auto" latinLnBrk="0" hangingPunct="1">
              <a:lnSpc>
                <a:spcPct val="200000"/>
              </a:lnSpc>
              <a:spcBef>
                <a:spcPts val="600"/>
              </a:spcBef>
              <a:spcAft>
                <a:spcPts val="0"/>
              </a:spcAft>
              <a:buClrTx/>
              <a:buSzTx/>
              <a:buFontTx/>
              <a:buNone/>
              <a:tabLst>
                <a:tab pos="342900" algn="l"/>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Powerful insights    </a:t>
            </a:r>
            <a:r>
              <a:rPr kumimoji="0" lang="en-US" sz="1400" b="0" i="0" u="none" strike="noStrike" kern="1200" cap="none" spc="0" normalizeH="0" baseline="0" noProof="0">
                <a:ln>
                  <a:noFill/>
                </a:ln>
                <a:solidFill>
                  <a:srgbClr val="1A1A1A"/>
                </a:solidFill>
                <a:effectLst/>
                <a:uLnTx/>
                <a:uFillTx/>
                <a:latin typeface="Segoe UI"/>
                <a:ea typeface="Times New Roman" panose="02020603050405020304" pitchFamily="18" charset="0"/>
                <a:cs typeface="+mn-cs"/>
              </a:rPr>
              <a:t>that are actionable</a:t>
            </a:r>
            <a:endParaRPr kumimoji="0" lang="en-US" sz="1400" b="0" i="0" u="none" strike="noStrike" kern="1200" cap="none" spc="0" normalizeH="0" baseline="0" noProof="0">
              <a:ln>
                <a:noFill/>
              </a:ln>
              <a:solidFill>
                <a:srgbClr val="1A1A1A"/>
              </a:solidFill>
              <a:effectLst/>
              <a:uLnTx/>
              <a:uFillTx/>
              <a:latin typeface="Segoe UI"/>
              <a:ea typeface="Calibri" panose="020F0502020204030204" pitchFamily="34" charset="0"/>
              <a:cs typeface="+mn-cs"/>
            </a:endParaRPr>
          </a:p>
          <a:p>
            <a:pPr marL="0" marR="0" lvl="0" indent="0" algn="l" defTabSz="914400" rtl="0" eaLnBrk="1" fontAlgn="auto" latinLnBrk="0" hangingPunct="1">
              <a:lnSpc>
                <a:spcPct val="200000"/>
              </a:lnSpc>
              <a:spcBef>
                <a:spcPts val="600"/>
              </a:spcBef>
              <a:spcAft>
                <a:spcPts val="0"/>
              </a:spcAft>
              <a:buClrTx/>
              <a:buSzTx/>
              <a:buFontTx/>
              <a:buNone/>
              <a:tabLst>
                <a:tab pos="342900" algn="l"/>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Privacy and security    </a:t>
            </a:r>
            <a:r>
              <a:rPr kumimoji="0" lang="en-US" sz="1400" b="0" i="0" u="none" strike="noStrike" kern="1200" cap="none" spc="0" normalizeH="0" baseline="0" noProof="0">
                <a:ln>
                  <a:noFill/>
                </a:ln>
                <a:solidFill>
                  <a:srgbClr val="1A1A1A"/>
                </a:solidFill>
                <a:effectLst/>
                <a:uLnTx/>
                <a:uFillTx/>
                <a:latin typeface="Segoe UI"/>
                <a:ea typeface="Times New Roman" panose="02020603050405020304" pitchFamily="18" charset="0"/>
                <a:cs typeface="+mn-cs"/>
              </a:rPr>
              <a:t>that you can trust</a:t>
            </a:r>
          </a:p>
          <a:p>
            <a:pPr marL="0" marR="0" lvl="0" indent="0" algn="l" defTabSz="914400" rtl="0" eaLnBrk="1" fontAlgn="auto" latinLnBrk="0" hangingPunct="1">
              <a:lnSpc>
                <a:spcPct val="200000"/>
              </a:lnSpc>
              <a:spcBef>
                <a:spcPts val="600"/>
              </a:spcBef>
              <a:spcAft>
                <a:spcPts val="0"/>
              </a:spcAft>
              <a:buClrTx/>
              <a:buSzTx/>
              <a:buFontTx/>
              <a:buNone/>
              <a:tabLst>
                <a:tab pos="342900" algn="l"/>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Platform and ecosystem    </a:t>
            </a:r>
            <a:r>
              <a:rPr kumimoji="0" lang="en-US" sz="1400" b="0" i="0" u="none" strike="noStrike" kern="1200" cap="none" spc="0" normalizeH="0" baseline="0" noProof="0">
                <a:ln>
                  <a:noFill/>
                </a:ln>
                <a:solidFill>
                  <a:srgbClr val="1A1A1A"/>
                </a:solidFill>
                <a:effectLst/>
                <a:uLnTx/>
                <a:uFillTx/>
                <a:latin typeface="Segoe UI"/>
                <a:ea typeface="Times New Roman" panose="02020603050405020304" pitchFamily="18" charset="0"/>
                <a:cs typeface="+mn-cs"/>
              </a:rPr>
              <a:t>with customization and extensibility</a:t>
            </a:r>
            <a:endParaRPr kumimoji="0" lang="en-US" sz="1400" b="0" i="0" u="none" strike="noStrike" kern="1200" cap="none" spc="0" normalizeH="0" baseline="0" noProof="0">
              <a:ln>
                <a:noFill/>
              </a:ln>
              <a:solidFill>
                <a:srgbClr val="1A1A1A"/>
              </a:solidFill>
              <a:effectLst/>
              <a:uLnTx/>
              <a:uFillTx/>
              <a:latin typeface="Segoe UI"/>
              <a:ea typeface="Calibri" panose="020F0502020204030204" pitchFamily="34" charset="0"/>
              <a:cs typeface="+mn-cs"/>
            </a:endParaRPr>
          </a:p>
          <a:p>
            <a:pPr marL="0" marR="0" lvl="0" indent="0" algn="l" defTabSz="914400" rtl="0" eaLnBrk="1" fontAlgn="auto" latinLnBrk="0" hangingPunct="1">
              <a:lnSpc>
                <a:spcPct val="200000"/>
              </a:lnSpc>
              <a:spcBef>
                <a:spcPts val="600"/>
              </a:spcBef>
              <a:spcAft>
                <a:spcPts val="0"/>
              </a:spcAft>
              <a:buClrTx/>
              <a:buSzTx/>
              <a:buFontTx/>
              <a:buNone/>
              <a:tabLst>
                <a:tab pos="342900" algn="l"/>
              </a:tabLst>
              <a:defRPr/>
            </a:pPr>
            <a:endParaRPr kumimoji="0" lang="en-US" sz="1400" b="0" i="0" u="none" strike="noStrike" kern="1200" cap="none" spc="0" normalizeH="0" baseline="0" noProof="0">
              <a:ln>
                <a:noFill/>
              </a:ln>
              <a:solidFill>
                <a:srgbClr val="1A1A1A"/>
              </a:solidFill>
              <a:effectLst/>
              <a:uLnTx/>
              <a:uFillTx/>
              <a:latin typeface="Segoe UI"/>
              <a:ea typeface="Calibri" panose="020F0502020204030204" pitchFamily="34" charset="0"/>
              <a:cs typeface="+mn-cs"/>
            </a:endParaRPr>
          </a:p>
        </p:txBody>
      </p:sp>
      <p:pic>
        <p:nvPicPr>
          <p:cNvPr id="24" name="MS logo gray - EMF">
            <a:extLst>
              <a:ext uri="{FF2B5EF4-FFF2-40B4-BE49-F238E27FC236}">
                <a16:creationId xmlns:a16="http://schemas.microsoft.com/office/drawing/2014/main" id="{DDFE9C45-6346-4702-AEEF-488A53DF6FC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black">
          <a:xfrm>
            <a:off x="312738" y="278246"/>
            <a:ext cx="2366962" cy="875776"/>
          </a:xfrm>
          <a:prstGeom prst="rect">
            <a:avLst/>
          </a:prstGeom>
        </p:spPr>
      </p:pic>
      <p:sp>
        <p:nvSpPr>
          <p:cNvPr id="31" name="Text Placeholder 2">
            <a:extLst>
              <a:ext uri="{FF2B5EF4-FFF2-40B4-BE49-F238E27FC236}">
                <a16:creationId xmlns:a16="http://schemas.microsoft.com/office/drawing/2014/main" id="{108DDB56-404D-42E2-829D-D6791FFFBA80}"/>
              </a:ext>
            </a:extLst>
          </p:cNvPr>
          <p:cNvSpPr txBox="1">
            <a:spLocks/>
          </p:cNvSpPr>
          <p:nvPr/>
        </p:nvSpPr>
        <p:spPr>
          <a:xfrm>
            <a:off x="584200" y="2295131"/>
            <a:ext cx="5969000"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ctr"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a:rPr>
              <a:t>What makes it unique?</a:t>
            </a:r>
          </a:p>
        </p:txBody>
      </p:sp>
    </p:spTree>
    <p:extLst>
      <p:ext uri="{BB962C8B-B14F-4D97-AF65-F5344CB8AC3E}">
        <p14:creationId xmlns:p14="http://schemas.microsoft.com/office/powerpoint/2010/main" val="386346453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OYS FY21">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SOYS Template FY21.potx" id="{0905ED64-A2E0-4DAA-8FCA-71CAE421A991}" vid="{5823509A-4C71-4673-A79C-855F1D24EDB1}"/>
    </a:ext>
  </a:extLst>
</a:theme>
</file>

<file path=ppt/theme/theme3.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7E07073F65C4149BC289DD2338AE11C" ma:contentTypeVersion="4" ma:contentTypeDescription="Create a new document." ma:contentTypeScope="" ma:versionID="e0177f39ce40d5bf696cadab8e92546d">
  <xsd:schema xmlns:xsd="http://www.w3.org/2001/XMLSchema" xmlns:xs="http://www.w3.org/2001/XMLSchema" xmlns:p="http://schemas.microsoft.com/office/2006/metadata/properties" xmlns:ns2="fc3b5099-01ea-4a0b-a9a7-a76df58ffe0c" xmlns:ns3="3be93385-2525-42af-ae9b-fd49266fc527" targetNamespace="http://schemas.microsoft.com/office/2006/metadata/properties" ma:root="true" ma:fieldsID="e8250f78c994541a3e21dcf6672dd227" ns2:_="" ns3:_="">
    <xsd:import namespace="fc3b5099-01ea-4a0b-a9a7-a76df58ffe0c"/>
    <xsd:import namespace="3be93385-2525-42af-ae9b-fd49266fc52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3b5099-01ea-4a0b-a9a7-a76df58ffe0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e93385-2525-42af-ae9b-fd49266fc52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3EA96B-5E8D-41EA-A408-EBC3F3030088}">
  <ds:schemaRefs>
    <ds:schemaRef ds:uri="http://purl.org/dc/dcmitype/"/>
    <ds:schemaRef ds:uri="http://schemas.openxmlformats.org/package/2006/metadata/core-properties"/>
    <ds:schemaRef ds:uri="http://purl.org/dc/elements/1.1/"/>
    <ds:schemaRef ds:uri="http://schemas.microsoft.com/office/2006/documentManagement/types"/>
    <ds:schemaRef ds:uri="http://www.w3.org/XML/1998/namespace"/>
    <ds:schemaRef ds:uri="9feeb20b-3776-4d31-87e4-ed505c79fe1a"/>
    <ds:schemaRef ds:uri="http://schemas.microsoft.com/office/infopath/2007/PartnerControls"/>
    <ds:schemaRef ds:uri="6dc417df-f839-4a2f-85a5-4962758eb34b"/>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B4D7E62B-5130-470B-B63D-104AA27BD397}"/>
</file>

<file path=customXml/itemProps3.xml><?xml version="1.0" encoding="utf-8"?>
<ds:datastoreItem xmlns:ds="http://schemas.openxmlformats.org/officeDocument/2006/customXml" ds:itemID="{FF5ABB0E-88A5-4B4F-AC7A-517457E820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1014</TotalTime>
  <Words>4820</Words>
  <Application>Microsoft Office PowerPoint</Application>
  <PresentationFormat>Widescreen</PresentationFormat>
  <Paragraphs>582</Paragraphs>
  <Slides>54</Slides>
  <Notes>49</Notes>
  <HiddenSlides>1</HiddenSlides>
  <MMClips>1</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54</vt:i4>
      </vt:variant>
    </vt:vector>
  </HeadingPairs>
  <TitlesOfParts>
    <vt:vector size="70" baseType="lpstr">
      <vt:lpstr>Arial</vt:lpstr>
      <vt:lpstr>Calibri</vt:lpstr>
      <vt:lpstr>Calibri Light</vt:lpstr>
      <vt:lpstr>Candara</vt:lpstr>
      <vt:lpstr>Consolas</vt:lpstr>
      <vt:lpstr>Ebrima</vt:lpstr>
      <vt:lpstr>Segoe UI</vt:lpstr>
      <vt:lpstr>Segoe UI (Body)</vt:lpstr>
      <vt:lpstr>Segoe UI Light</vt:lpstr>
      <vt:lpstr>Segoe UI Semibold</vt:lpstr>
      <vt:lpstr>Symbol</vt:lpstr>
      <vt:lpstr>Times New Roman</vt:lpstr>
      <vt:lpstr>Wingdings</vt:lpstr>
      <vt:lpstr>Office Theme</vt:lpstr>
      <vt:lpstr>SOYS FY21</vt:lpstr>
      <vt:lpstr>LIGHT GRAY TEMPLATE</vt:lpstr>
      <vt:lpstr>Microsoft Viva, How, what and why </vt:lpstr>
      <vt:lpstr>Knut Relbe-Moe</vt:lpstr>
      <vt:lpstr>PowerPoint Presentation</vt:lpstr>
      <vt:lpstr>PowerPoint Presentation</vt:lpstr>
      <vt:lpstr>PowerPoint Presentation</vt:lpstr>
      <vt:lpstr>What is an Employee Experience Platform (EXP)​ A system of experiences that help organizations create a thriving culture with engaged employees and inspiring leaders</vt:lpstr>
      <vt:lpstr>PowerPoint Presentation</vt:lpstr>
      <vt:lpstr>Microsoft Viva</vt:lpstr>
      <vt:lpstr>Microsoft Viva</vt:lpstr>
      <vt:lpstr>PowerPoint Presentation</vt:lpstr>
      <vt:lpstr>Viva Connections</vt:lpstr>
      <vt:lpstr>Nearly 60%  of people say they feel less connected to their team after shifting to remote work.</vt:lpstr>
      <vt:lpstr>Viva Connections Communications and culture </vt:lpstr>
      <vt:lpstr>Viva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Viva Connections</vt:lpstr>
      <vt:lpstr>Deploying Viva Connections</vt:lpstr>
      <vt:lpstr>Deploying Viva Connections</vt:lpstr>
      <vt:lpstr>Deploying Viva Connections</vt:lpstr>
      <vt:lpstr>References</vt:lpstr>
      <vt:lpstr>References</vt:lpstr>
      <vt:lpstr>Viva Topics</vt:lpstr>
      <vt:lpstr>Viva Topics</vt:lpstr>
      <vt:lpstr>Viva Topics</vt:lpstr>
      <vt:lpstr>Viva Topics</vt:lpstr>
      <vt:lpstr>Viva Topics</vt:lpstr>
      <vt:lpstr>Viva Topics</vt:lpstr>
      <vt:lpstr>Viva Topics</vt:lpstr>
      <vt:lpstr>Viva Topics</vt:lpstr>
      <vt:lpstr>Viva Topics</vt:lpstr>
      <vt:lpstr>Viva Topics</vt:lpstr>
      <vt:lpstr>Viva Topics</vt:lpstr>
      <vt:lpstr>Viva Topics</vt:lpstr>
      <vt:lpstr>Viva Topics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Fowle</dc:creator>
  <cp:lastModifiedBy>Knut Relbe-Moe</cp:lastModifiedBy>
  <cp:revision>4</cp:revision>
  <dcterms:created xsi:type="dcterms:W3CDTF">2021-04-08T15:39:56Z</dcterms:created>
  <dcterms:modified xsi:type="dcterms:W3CDTF">2021-04-16T12:54:16Z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0x01010067E07073F65C4149BC289DD2338AE11C</vt:lpwstr>
  </property>
  <property fmtid="{D5CDD505-2E9C-101B-9397-08002B2CF9AE}" pid="3" name="Order">
    <vt:r8>2500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